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B98698-85E3-4F1C-9D05-C33AFD6E53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256760" y="614664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B0F56D-7F27-4D54-8CEF-109B51E5A3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71900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26C88A-806C-4C95-8261-5B1562C4CA9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56168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86696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25676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56168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86696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D7015B-599E-41FD-A967-E84DA32CD55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B29638-068D-4485-B647-93F161432F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729DA43-703B-4AE7-A934-51D92D7E0F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245E5A-4960-4490-965B-D1F4BA01B5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993BF48-12C9-47C3-9BBB-93B056CA8A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AA9606-9D8B-4E89-9452-D7D8DBDC886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256760" y="547560"/>
            <a:ext cx="15771600" cy="921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20C6709-1B7C-4C59-96DE-24A8A65BC4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381FC78-F5D2-4217-B75F-8299156099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AF687E-31B1-4249-8E1D-A9F79F35F9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71900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FDD30ED-2086-4A84-8163-56FA74FC7A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01CDB19-DAD0-4675-B929-3DEACA6F32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1256760" y="614664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7747AD7-DC12-453D-9EF3-1A6399A0E7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171900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6E9AFDD-579D-4261-912C-A755D536E8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156168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186696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125676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156168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186696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BFB71E-5C2A-4E2C-8F96-84284A6C790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7CEFF9-80AB-4B63-A3A6-EB9302913B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C08939-806E-4B60-B7B2-F294A42AA5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CCF7ED-A5F5-4442-9535-D3571A701CE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56760" y="547560"/>
            <a:ext cx="15771600" cy="921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7D211F-2E41-4AAE-9D05-73734B83AC9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330261-327F-4CF0-92A6-7197EDC18E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71900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1258A3-4294-4C38-80B6-66EF2C7713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A96B82-6E59-4F55-A22D-92D9A35DB2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F09E7F7-D192-4CFC-BD97-3EA6089C5E55}" type="slidenum"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3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220464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3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4"/>
          </p:nvPr>
        </p:nvSpPr>
        <p:spPr>
          <a:xfrm>
            <a:off x="6057360" y="9534600"/>
            <a:ext cx="6170400" cy="54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5"/>
          </p:nvPr>
        </p:nvSpPr>
        <p:spPr>
          <a:xfrm>
            <a:off x="12915360" y="9534600"/>
            <a:ext cx="4113000" cy="54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it-IT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B4A435-9C9E-46A6-A931-D22CCC970326}" type="slidenum">
              <a:rPr b="0" lang="it-IT" sz="1200" spc="-1" strike="noStrike">
                <a:solidFill>
                  <a:srgbClr val="898989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6"/>
          </p:nvPr>
        </p:nvSpPr>
        <p:spPr>
          <a:xfrm>
            <a:off x="1256760" y="9534600"/>
            <a:ext cx="4113000" cy="54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2"/>
          <p:cNvSpPr/>
          <p:nvPr/>
        </p:nvSpPr>
        <p:spPr>
          <a:xfrm>
            <a:off x="0" y="0"/>
            <a:ext cx="18285480" cy="7700400"/>
          </a:xfrm>
          <a:custGeom>
            <a:avLst/>
            <a:gdLst>
              <a:gd name="textAreaLeft" fmla="*/ 0 w 18285480"/>
              <a:gd name="textAreaRight" fmla="*/ 18287640 w 18285480"/>
              <a:gd name="textAreaTop" fmla="*/ 0 h 7700400"/>
              <a:gd name="textAreaBottom" fmla="*/ 7702560 h 7700400"/>
            </a:gdLst>
            <a:ahLst/>
            <a:rect l="textAreaLeft" t="textAreaTop" r="textAreaRight" b="textAreaBottom"/>
            <a:pathLst>
              <a:path w="18287640" h="7702560">
                <a:moveTo>
                  <a:pt x="0" y="0"/>
                </a:moveTo>
                <a:lnTo>
                  <a:pt x="18287640" y="0"/>
                </a:lnTo>
                <a:lnTo>
                  <a:pt x="18287640" y="7702560"/>
                </a:lnTo>
                <a:lnTo>
                  <a:pt x="0" y="77025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84" name="Group 3"/>
          <p:cNvGrpSpPr/>
          <p:nvPr/>
        </p:nvGrpSpPr>
        <p:grpSpPr>
          <a:xfrm>
            <a:off x="-7200" y="7682040"/>
            <a:ext cx="18299880" cy="2609640"/>
            <a:chOff x="-7200" y="7682040"/>
            <a:chExt cx="18299880" cy="2609640"/>
          </a:xfrm>
        </p:grpSpPr>
        <p:sp>
          <p:nvSpPr>
            <p:cNvPr id="85" name="Freeform 4"/>
            <p:cNvSpPr/>
            <p:nvPr/>
          </p:nvSpPr>
          <p:spPr>
            <a:xfrm>
              <a:off x="0" y="7688880"/>
              <a:ext cx="18285480" cy="2595240"/>
            </a:xfrm>
            <a:custGeom>
              <a:avLst/>
              <a:gdLst>
                <a:gd name="textAreaLeft" fmla="*/ 0 w 18285480"/>
                <a:gd name="textAreaRight" fmla="*/ 18287640 w 18285480"/>
                <a:gd name="textAreaTop" fmla="*/ 0 h 2595240"/>
                <a:gd name="textAreaBottom" fmla="*/ 2597400 h 2595240"/>
              </a:gdLst>
              <a:ahLst/>
              <a:rect l="textAreaLeft" t="textAreaTop" r="textAreaRight" b="textAreaBottom"/>
              <a:pathLst>
                <a:path w="24383492" h="3463163">
                  <a:moveTo>
                    <a:pt x="0" y="0"/>
                  </a:moveTo>
                  <a:lnTo>
                    <a:pt x="24383492" y="0"/>
                  </a:lnTo>
                  <a:lnTo>
                    <a:pt x="24383492" y="3463163"/>
                  </a:lnTo>
                  <a:lnTo>
                    <a:pt x="0" y="3463163"/>
                  </a:lnTo>
                  <a:close/>
                </a:path>
              </a:pathLst>
            </a:custGeom>
            <a:solidFill>
              <a:srgbClr val="025b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5"/>
            <p:cNvSpPr/>
            <p:nvPr/>
          </p:nvSpPr>
          <p:spPr>
            <a:xfrm>
              <a:off x="-7200" y="7682040"/>
              <a:ext cx="18299880" cy="2609640"/>
            </a:xfrm>
            <a:custGeom>
              <a:avLst/>
              <a:gdLst>
                <a:gd name="textAreaLeft" fmla="*/ 0 w 18299880"/>
                <a:gd name="textAreaRight" fmla="*/ 18302040 w 18299880"/>
                <a:gd name="textAreaTop" fmla="*/ 0 h 2609640"/>
                <a:gd name="textAreaBottom" fmla="*/ 2611800 h 2609640"/>
              </a:gdLst>
              <a:ahLst/>
              <a:rect l="textAreaLeft" t="textAreaTop" r="textAreaRight" b="textAreaBottom"/>
              <a:pathLst>
                <a:path w="24402542" h="3482213">
                  <a:moveTo>
                    <a:pt x="9525" y="0"/>
                  </a:moveTo>
                  <a:lnTo>
                    <a:pt x="24393017" y="0"/>
                  </a:lnTo>
                  <a:cubicBezTo>
                    <a:pt x="24398224" y="0"/>
                    <a:pt x="24402542" y="4318"/>
                    <a:pt x="24402542" y="9525"/>
                  </a:cubicBezTo>
                  <a:lnTo>
                    <a:pt x="24402542" y="3472688"/>
                  </a:lnTo>
                  <a:cubicBezTo>
                    <a:pt x="24402542" y="3477895"/>
                    <a:pt x="24398224" y="3482213"/>
                    <a:pt x="24393017" y="3482213"/>
                  </a:cubicBezTo>
                  <a:lnTo>
                    <a:pt x="9525" y="3482213"/>
                  </a:lnTo>
                  <a:cubicBezTo>
                    <a:pt x="4318" y="3482213"/>
                    <a:pt x="0" y="3477895"/>
                    <a:pt x="0" y="3472688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3472688"/>
                  </a:lnTo>
                  <a:lnTo>
                    <a:pt x="9525" y="3472688"/>
                  </a:lnTo>
                  <a:lnTo>
                    <a:pt x="9525" y="3463163"/>
                  </a:lnTo>
                  <a:lnTo>
                    <a:pt x="24393017" y="3463163"/>
                  </a:lnTo>
                  <a:lnTo>
                    <a:pt x="24393017" y="3472688"/>
                  </a:lnTo>
                  <a:lnTo>
                    <a:pt x="24383492" y="3472688"/>
                  </a:lnTo>
                  <a:lnTo>
                    <a:pt x="24383492" y="9525"/>
                  </a:lnTo>
                  <a:lnTo>
                    <a:pt x="24393017" y="9525"/>
                  </a:lnTo>
                  <a:lnTo>
                    <a:pt x="24393017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4a7e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87" name="TextBox 6"/>
          <p:cNvSpPr/>
          <p:nvPr/>
        </p:nvSpPr>
        <p:spPr>
          <a:xfrm>
            <a:off x="165240" y="8278920"/>
            <a:ext cx="1418364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48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Forum"/>
                <a:ea typeface="DejaVu Sans"/>
              </a:rPr>
              <a:t>ASSEMBLEA ANNUALE 202</a:t>
            </a:r>
            <a:r>
              <a:rPr b="0" lang="it-IT" sz="5400" spc="-1" strike="noStrike">
                <a:solidFill>
                  <a:srgbClr val="ffffff"/>
                </a:solidFill>
                <a:latin typeface="Forum"/>
                <a:ea typeface="DejaVu Sans"/>
              </a:rPr>
              <a:t>4</a:t>
            </a:r>
            <a:r>
              <a:rPr b="0" lang="en-US" sz="5400" spc="-1" strike="noStrike">
                <a:solidFill>
                  <a:srgbClr val="ffffff"/>
                </a:solidFill>
                <a:latin typeface="Forum"/>
                <a:ea typeface="DejaVu Sans"/>
              </a:rPr>
              <a:t> commissione fragilità: bambino </a:t>
            </a:r>
            <a:endParaRPr b="0" lang="it-IT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Freeform 7"/>
          <p:cNvSpPr/>
          <p:nvPr/>
        </p:nvSpPr>
        <p:spPr>
          <a:xfrm>
            <a:off x="14580000" y="7702560"/>
            <a:ext cx="3231000" cy="182376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3760"/>
              <a:gd name="textAreaBottom" fmla="*/ 1825920 h 1823760"/>
            </a:gdLst>
            <a:ahLst/>
            <a:rect l="textAreaLeft" t="textAreaTop" r="textAreaRight" b="textAreaBottom"/>
            <a:pathLst>
              <a:path w="3232980" h="1825740">
                <a:moveTo>
                  <a:pt x="0" y="0"/>
                </a:moveTo>
                <a:lnTo>
                  <a:pt x="3232980" y="0"/>
                </a:lnTo>
                <a:lnTo>
                  <a:pt x="3232980" y="1825740"/>
                </a:lnTo>
                <a:lnTo>
                  <a:pt x="0" y="18257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2"/>
          <p:cNvSpPr/>
          <p:nvPr/>
        </p:nvSpPr>
        <p:spPr>
          <a:xfrm>
            <a:off x="4836600" y="1290240"/>
            <a:ext cx="8460000" cy="7568280"/>
          </a:xfrm>
          <a:custGeom>
            <a:avLst/>
            <a:gdLst>
              <a:gd name="textAreaLeft" fmla="*/ 0 w 8460000"/>
              <a:gd name="textAreaRight" fmla="*/ 8462160 w 8460000"/>
              <a:gd name="textAreaTop" fmla="*/ 0 h 7568280"/>
              <a:gd name="textAreaBottom" fmla="*/ 7570440 h 7568280"/>
            </a:gdLst>
            <a:ahLst/>
            <a:rect l="textAreaLeft" t="textAreaTop" r="textAreaRight" b="textAreaBottom"/>
            <a:pathLst>
              <a:path w="8462295" h="7570592">
                <a:moveTo>
                  <a:pt x="0" y="0"/>
                </a:moveTo>
                <a:lnTo>
                  <a:pt x="8462295" y="0"/>
                </a:lnTo>
                <a:lnTo>
                  <a:pt x="8462295" y="7570592"/>
                </a:lnTo>
                <a:lnTo>
                  <a:pt x="0" y="75705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0" name="TextBox 3"/>
          <p:cNvSpPr/>
          <p:nvPr/>
        </p:nvSpPr>
        <p:spPr>
          <a:xfrm>
            <a:off x="1841040" y="15264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4"/>
          <p:cNvSpPr/>
          <p:nvPr/>
        </p:nvSpPr>
        <p:spPr>
          <a:xfrm>
            <a:off x="266040" y="1912680"/>
            <a:ext cx="5656680" cy="519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806400" indent="-403200">
              <a:lnSpc>
                <a:spcPts val="4816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4460" spc="-182" strike="noStrike" u="sng">
                <a:solidFill>
                  <a:srgbClr val="000000"/>
                </a:solidFill>
                <a:uFillTx/>
                <a:latin typeface="Forum"/>
                <a:ea typeface="DejaVu Sans"/>
              </a:rPr>
              <a:t>Referente</a:t>
            </a:r>
            <a:r>
              <a:rPr b="0" lang="en-US" sz="4460" spc="-182" strike="noStrike">
                <a:solidFill>
                  <a:srgbClr val="000000"/>
                </a:solidFill>
                <a:latin typeface="Forum"/>
                <a:ea typeface="DejaVu Sans"/>
              </a:rPr>
              <a:t>: </a:t>
            </a:r>
            <a:endParaRPr b="0" lang="it-IT" sz="446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A. Pesce Inf. pediatrica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lvl="1" marL="672480" indent="-335880">
              <a:lnSpc>
                <a:spcPts val="4011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720" spc="-151" strike="noStrike" u="sng">
                <a:solidFill>
                  <a:srgbClr val="000000"/>
                </a:solidFill>
                <a:uFillTx/>
                <a:latin typeface="Forum"/>
                <a:ea typeface="DejaVu Sans"/>
              </a:rPr>
              <a:t> </a:t>
            </a:r>
            <a:r>
              <a:rPr b="0" lang="en-US" sz="3720" spc="-151" strike="noStrike" u="sng">
                <a:solidFill>
                  <a:srgbClr val="000000"/>
                </a:solidFill>
                <a:uFillTx/>
                <a:latin typeface="Forum"/>
                <a:ea typeface="DejaVu Sans"/>
              </a:rPr>
              <a:t>Componenti</a:t>
            </a: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: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A. S. Binetti inf.pediatrica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P. Gregoris inf. pediatrica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A.Filippini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R.Pelosin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5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3" name="Group 6"/>
          <p:cNvGrpSpPr/>
          <p:nvPr/>
        </p:nvGrpSpPr>
        <p:grpSpPr>
          <a:xfrm>
            <a:off x="2262240" y="9079560"/>
            <a:ext cx="13713120" cy="551880"/>
            <a:chOff x="2262240" y="9079560"/>
            <a:chExt cx="13713120" cy="551880"/>
          </a:xfrm>
        </p:grpSpPr>
        <p:sp>
          <p:nvSpPr>
            <p:cNvPr id="94" name="Freeform 7"/>
            <p:cNvSpPr/>
            <p:nvPr/>
          </p:nvSpPr>
          <p:spPr>
            <a:xfrm>
              <a:off x="226224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5" name="Freeform 8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6" name="Freeform 9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7" name="TextBox 10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Freeform 11"/>
          <p:cNvSpPr/>
          <p:nvPr/>
        </p:nvSpPr>
        <p:spPr>
          <a:xfrm>
            <a:off x="15610320" y="221040"/>
            <a:ext cx="2554920" cy="2945160"/>
          </a:xfrm>
          <a:custGeom>
            <a:avLst/>
            <a:gdLst>
              <a:gd name="textAreaLeft" fmla="*/ 0 w 2554920"/>
              <a:gd name="textAreaRight" fmla="*/ 2557080 w 2554920"/>
              <a:gd name="textAreaTop" fmla="*/ 0 h 2945160"/>
              <a:gd name="textAreaBottom" fmla="*/ 2947320 h 2945160"/>
            </a:gdLst>
            <a:ahLst/>
            <a:rect l="textAreaLeft" t="textAreaTop" r="textAreaRight" b="textAreaBottom"/>
            <a:pathLst>
              <a:path w="2556900" h="2947320">
                <a:moveTo>
                  <a:pt x="0" y="0"/>
                </a:moveTo>
                <a:lnTo>
                  <a:pt x="2556900" y="0"/>
                </a:lnTo>
                <a:lnTo>
                  <a:pt x="2556900" y="2947320"/>
                </a:lnTo>
                <a:lnTo>
                  <a:pt x="0" y="29473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2"/>
          <p:cNvSpPr/>
          <p:nvPr/>
        </p:nvSpPr>
        <p:spPr>
          <a:xfrm>
            <a:off x="1037160" y="270360"/>
            <a:ext cx="2032200" cy="1355760"/>
          </a:xfrm>
          <a:custGeom>
            <a:avLst/>
            <a:gdLst>
              <a:gd name="textAreaLeft" fmla="*/ 0 w 2032200"/>
              <a:gd name="textAreaRight" fmla="*/ 2034360 w 2032200"/>
              <a:gd name="textAreaTop" fmla="*/ 0 h 1355760"/>
              <a:gd name="textAreaBottom" fmla="*/ 1357920 h 1355760"/>
            </a:gdLst>
            <a:ahLst/>
            <a:rect l="textAreaLeft" t="textAreaTop" r="textAreaRight" b="textAreaBottom"/>
            <a:pathLst>
              <a:path w="2034485" h="1358019">
                <a:moveTo>
                  <a:pt x="0" y="0"/>
                </a:moveTo>
                <a:lnTo>
                  <a:pt x="2034485" y="0"/>
                </a:lnTo>
                <a:lnTo>
                  <a:pt x="2034485" y="1358018"/>
                </a:lnTo>
                <a:lnTo>
                  <a:pt x="0" y="13580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0" name="Freeform 3"/>
          <p:cNvSpPr/>
          <p:nvPr/>
        </p:nvSpPr>
        <p:spPr>
          <a:xfrm>
            <a:off x="660960" y="604080"/>
            <a:ext cx="1183320" cy="847080"/>
          </a:xfrm>
          <a:custGeom>
            <a:avLst/>
            <a:gdLst>
              <a:gd name="textAreaLeft" fmla="*/ 0 w 1183320"/>
              <a:gd name="textAreaRight" fmla="*/ 1185480 w 1183320"/>
              <a:gd name="textAreaTop" fmla="*/ 0 h 847080"/>
              <a:gd name="textAreaBottom" fmla="*/ 849240 h 847080"/>
            </a:gdLst>
            <a:ahLst/>
            <a:rect l="textAreaLeft" t="textAreaTop" r="textAreaRight" b="textAreaBottom"/>
            <a:pathLst>
              <a:path w="1185655" h="849226">
                <a:moveTo>
                  <a:pt x="0" y="0"/>
                </a:moveTo>
                <a:lnTo>
                  <a:pt x="1185655" y="0"/>
                </a:lnTo>
                <a:lnTo>
                  <a:pt x="1185655" y="849226"/>
                </a:lnTo>
                <a:lnTo>
                  <a:pt x="0" y="8492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1" name="TextBox 4"/>
          <p:cNvSpPr/>
          <p:nvPr/>
        </p:nvSpPr>
        <p:spPr>
          <a:xfrm>
            <a:off x="1185480" y="51336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5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" name="Group 6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04" name="Freeform 7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05" name="Freeform 8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6" name="Freeform 9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7" name="Freeform 10"/>
          <p:cNvSpPr/>
          <p:nvPr/>
        </p:nvSpPr>
        <p:spPr>
          <a:xfrm>
            <a:off x="12683880" y="1989360"/>
            <a:ext cx="5245200" cy="6081840"/>
          </a:xfrm>
          <a:custGeom>
            <a:avLst/>
            <a:gdLst>
              <a:gd name="textAreaLeft" fmla="*/ 0 w 5245200"/>
              <a:gd name="textAreaRight" fmla="*/ 5247360 w 5245200"/>
              <a:gd name="textAreaTop" fmla="*/ 0 h 6081840"/>
              <a:gd name="textAreaBottom" fmla="*/ 6084000 h 6081840"/>
            </a:gdLst>
            <a:ahLst/>
            <a:rect l="textAreaLeft" t="textAreaTop" r="textAreaRight" b="textAreaBottom"/>
            <a:pathLst>
              <a:path w="5247427" h="6083911">
                <a:moveTo>
                  <a:pt x="0" y="0"/>
                </a:moveTo>
                <a:lnTo>
                  <a:pt x="5247427" y="0"/>
                </a:lnTo>
                <a:lnTo>
                  <a:pt x="5247427" y="6083910"/>
                </a:lnTo>
                <a:lnTo>
                  <a:pt x="0" y="608391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8" name="Freeform 11"/>
          <p:cNvSpPr/>
          <p:nvPr/>
        </p:nvSpPr>
        <p:spPr>
          <a:xfrm>
            <a:off x="541080" y="5940000"/>
            <a:ext cx="3057120" cy="3058200"/>
          </a:xfrm>
          <a:custGeom>
            <a:avLst/>
            <a:gdLst>
              <a:gd name="textAreaLeft" fmla="*/ 0 w 3057120"/>
              <a:gd name="textAreaRight" fmla="*/ 3059280 w 3057120"/>
              <a:gd name="textAreaTop" fmla="*/ 0 h 3058200"/>
              <a:gd name="textAreaBottom" fmla="*/ 3060360 h 3058200"/>
            </a:gdLst>
            <a:ahLst/>
            <a:rect l="textAreaLeft" t="textAreaTop" r="textAreaRight" b="textAreaBottom"/>
            <a:pathLst>
              <a:path w="3419151" h="3585893">
                <a:moveTo>
                  <a:pt x="0" y="0"/>
                </a:moveTo>
                <a:lnTo>
                  <a:pt x="3419151" y="0"/>
                </a:lnTo>
                <a:lnTo>
                  <a:pt x="3419151" y="3585893"/>
                </a:lnTo>
                <a:lnTo>
                  <a:pt x="0" y="35858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9" name="Freeform 12"/>
          <p:cNvSpPr/>
          <p:nvPr/>
        </p:nvSpPr>
        <p:spPr>
          <a:xfrm rot="21175200">
            <a:off x="1150560" y="158040"/>
            <a:ext cx="1328760" cy="575280"/>
          </a:xfrm>
          <a:custGeom>
            <a:avLst/>
            <a:gdLst>
              <a:gd name="textAreaLeft" fmla="*/ 0 w 1328760"/>
              <a:gd name="textAreaRight" fmla="*/ 1330920 w 1328760"/>
              <a:gd name="textAreaTop" fmla="*/ 0 h 575280"/>
              <a:gd name="textAreaBottom" fmla="*/ 577440 h 575280"/>
            </a:gdLst>
            <a:ahLst/>
            <a:rect l="textAreaLeft" t="textAreaTop" r="textAreaRight" b="textAreaBottom"/>
            <a:pathLst>
              <a:path w="1331078" h="577355">
                <a:moveTo>
                  <a:pt x="0" y="0"/>
                </a:moveTo>
                <a:lnTo>
                  <a:pt x="1331078" y="0"/>
                </a:lnTo>
                <a:lnTo>
                  <a:pt x="1331078" y="577355"/>
                </a:lnTo>
                <a:lnTo>
                  <a:pt x="0" y="5773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10" name="Group 13"/>
          <p:cNvGrpSpPr/>
          <p:nvPr/>
        </p:nvGrpSpPr>
        <p:grpSpPr>
          <a:xfrm>
            <a:off x="660960" y="814680"/>
            <a:ext cx="11262240" cy="4733640"/>
            <a:chOff x="660960" y="814680"/>
            <a:chExt cx="11262240" cy="4733640"/>
          </a:xfrm>
        </p:grpSpPr>
        <p:sp>
          <p:nvSpPr>
            <p:cNvPr id="111" name="Freeform 14"/>
            <p:cNvSpPr/>
            <p:nvPr/>
          </p:nvSpPr>
          <p:spPr>
            <a:xfrm rot="1818000">
              <a:off x="939240" y="1328760"/>
              <a:ext cx="2523240" cy="1787760"/>
            </a:xfrm>
            <a:custGeom>
              <a:avLst/>
              <a:gdLst>
                <a:gd name="textAreaLeft" fmla="*/ 0 w 2523240"/>
                <a:gd name="textAreaRight" fmla="*/ 2525400 w 2523240"/>
                <a:gd name="textAreaTop" fmla="*/ 0 h 1787760"/>
                <a:gd name="textAreaBottom" fmla="*/ 1789920 h 1787760"/>
              </a:gdLst>
              <a:ahLst/>
              <a:rect l="textAreaLeft" t="textAreaTop" r="textAreaRight" b="textAreaBottom"/>
              <a:pathLst>
                <a:path w="3367274" h="2386555">
                  <a:moveTo>
                    <a:pt x="0" y="0"/>
                  </a:moveTo>
                  <a:lnTo>
                    <a:pt x="3367273" y="0"/>
                  </a:lnTo>
                  <a:lnTo>
                    <a:pt x="3367273" y="2386555"/>
                  </a:lnTo>
                  <a:lnTo>
                    <a:pt x="0" y="238655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>
                <a:alphaModFix amt="53000"/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2" name="TextBox 15"/>
            <p:cNvSpPr/>
            <p:nvPr/>
          </p:nvSpPr>
          <p:spPr>
            <a:xfrm>
              <a:off x="1081440" y="1933920"/>
              <a:ext cx="10841760" cy="361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516"/>
                </a:lnSpc>
              </a:pPr>
              <a:r>
                <a:rPr b="0" lang="en-US" sz="4180" spc="-168" strike="noStrike">
                  <a:solidFill>
                    <a:srgbClr val="000000"/>
                  </a:solidFill>
                  <a:latin typeface="Forum"/>
                  <a:ea typeface="DejaVu Sans"/>
                </a:rPr>
                <a:t>Obiettivi:</a:t>
              </a:r>
              <a:endParaRPr b="0" lang="it-IT" sz="418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991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991"/>
                </a:lnSpc>
              </a:pPr>
              <a:r>
                <a:rPr b="0" lang="en-US" sz="3700" spc="-148" strike="noStrike">
                  <a:solidFill>
                    <a:srgbClr val="000000"/>
                  </a:solidFill>
                  <a:latin typeface="Forum"/>
                  <a:ea typeface="DejaVu Sans"/>
                </a:rPr>
                <a:t>Corsi in presenza per accompagnare i genitori nel  momento dell’introduzione di cibi solidi ai loro bambini, differenza tra svezzamento tradizionale e autosvezzamento.</a:t>
              </a:r>
              <a:endParaRPr b="0" lang="it-IT" sz="37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991"/>
                </a:lnSpc>
              </a:pPr>
              <a:r>
                <a:rPr b="0" lang="en-US" sz="3700" spc="-148" strike="noStrike">
                  <a:solidFill>
                    <a:srgbClr val="000000"/>
                  </a:solidFill>
                  <a:latin typeface="Forum"/>
                  <a:ea typeface="DejaVu Sans"/>
                </a:rPr>
                <a:t>Da quali cibi partire? E come tagliarli? </a:t>
              </a:r>
              <a:endParaRPr b="0" lang="it-IT" sz="37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3" name="TextBox 16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2023 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2"/>
          <p:cNvSpPr/>
          <p:nvPr/>
        </p:nvSpPr>
        <p:spPr>
          <a:xfrm rot="1838400">
            <a:off x="1623240" y="880560"/>
            <a:ext cx="2523240" cy="1787760"/>
          </a:xfrm>
          <a:custGeom>
            <a:avLst/>
            <a:gdLst>
              <a:gd name="textAreaLeft" fmla="*/ 0 w 2523240"/>
              <a:gd name="textAreaRight" fmla="*/ 2525400 w 2523240"/>
              <a:gd name="textAreaTop" fmla="*/ 0 h 1787760"/>
              <a:gd name="textAreaBottom" fmla="*/ 1789920 h 1787760"/>
            </a:gdLst>
            <a:ahLst/>
            <a:rect l="textAreaLeft" t="textAreaTop" r="textAreaRight" b="textAreaBottom"/>
            <a:pathLst>
              <a:path w="2525455" h="1789916">
                <a:moveTo>
                  <a:pt x="0" y="0"/>
                </a:moveTo>
                <a:lnTo>
                  <a:pt x="2525455" y="0"/>
                </a:lnTo>
                <a:lnTo>
                  <a:pt x="2525455" y="1789916"/>
                </a:lnTo>
                <a:lnTo>
                  <a:pt x="0" y="1789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6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5" name="TextBox 3"/>
          <p:cNvSpPr/>
          <p:nvPr/>
        </p:nvSpPr>
        <p:spPr>
          <a:xfrm>
            <a:off x="1727640" y="1522080"/>
            <a:ext cx="10630080" cy="259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260"/>
              </a:lnSpc>
              <a:tabLst>
                <a:tab algn="l" pos="0"/>
              </a:tabLst>
            </a:pPr>
            <a:r>
              <a:rPr b="0" lang="en-US" sz="3950" spc="-160" strike="noStrike">
                <a:solidFill>
                  <a:srgbClr val="000000"/>
                </a:solidFill>
                <a:latin typeface="Forum"/>
                <a:ea typeface="DejaVu Sans"/>
              </a:rPr>
              <a:t>Obiettivi:</a:t>
            </a:r>
            <a:endParaRPr b="0" lang="it-IT" sz="39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45"/>
              </a:lnSpc>
              <a:tabLst>
                <a:tab algn="l" pos="0"/>
              </a:tabLst>
            </a:pPr>
            <a:r>
              <a:rPr b="0" lang="en-US" sz="3740" spc="-151" strike="noStrike">
                <a:solidFill>
                  <a:srgbClr val="000000"/>
                </a:solidFill>
                <a:latin typeface="Forum"/>
                <a:ea typeface="DejaVu Sans"/>
              </a:rPr>
              <a:t>Organizzare corsi di rianimazione cardio-polmonare e di manovre di disostruzione pediatrica  per i genitori e ogni adulto che si occuperà del bambino – nonni, babysitter etc.. </a:t>
            </a:r>
            <a:endParaRPr b="0" lang="it-IT" sz="37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4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7" name="Group 5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18" name="Freeform 6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19" name="Freeform 7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0" name="Freeform 8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1" name="Freeform 10"/>
          <p:cNvSpPr/>
          <p:nvPr/>
        </p:nvSpPr>
        <p:spPr>
          <a:xfrm>
            <a:off x="1727640" y="4716360"/>
            <a:ext cx="7786080" cy="3867120"/>
          </a:xfrm>
          <a:custGeom>
            <a:avLst/>
            <a:gdLst>
              <a:gd name="textAreaLeft" fmla="*/ 0 w 7786080"/>
              <a:gd name="textAreaRight" fmla="*/ 7788240 w 7786080"/>
              <a:gd name="textAreaTop" fmla="*/ 0 h 3867120"/>
              <a:gd name="textAreaBottom" fmla="*/ 3869280 h 3867120"/>
            </a:gdLst>
            <a:ahLst/>
            <a:rect l="textAreaLeft" t="textAreaTop" r="textAreaRight" b="textAreaBottom"/>
            <a:pathLst>
              <a:path w="7788330" h="3869361">
                <a:moveTo>
                  <a:pt x="0" y="0"/>
                </a:moveTo>
                <a:lnTo>
                  <a:pt x="7788330" y="0"/>
                </a:lnTo>
                <a:lnTo>
                  <a:pt x="7788330" y="3869361"/>
                </a:lnTo>
                <a:lnTo>
                  <a:pt x="0" y="38693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2" name="TextBox 11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"/>
          <p:cNvSpPr/>
          <p:nvPr/>
        </p:nvSpPr>
        <p:spPr>
          <a:xfrm>
            <a:off x="1344240" y="18288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2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" name="Group 3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26" name="Freeform 4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27" name="Freeform 5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8" name="Freeform 6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9" name="Freeform 7"/>
          <p:cNvSpPr/>
          <p:nvPr/>
        </p:nvSpPr>
        <p:spPr>
          <a:xfrm>
            <a:off x="14089680" y="2400120"/>
            <a:ext cx="4000320" cy="3394800"/>
          </a:xfrm>
          <a:custGeom>
            <a:avLst/>
            <a:gdLst>
              <a:gd name="textAreaLeft" fmla="*/ 0 w 4000320"/>
              <a:gd name="textAreaRight" fmla="*/ 4002480 w 4000320"/>
              <a:gd name="textAreaTop" fmla="*/ 0 h 3394800"/>
              <a:gd name="textAreaBottom" fmla="*/ 3396960 h 3394800"/>
            </a:gdLst>
            <a:ahLst/>
            <a:rect l="textAreaLeft" t="textAreaTop" r="textAreaRight" b="textAreaBottom"/>
            <a:pathLst>
              <a:path w="4002443" h="3396986">
                <a:moveTo>
                  <a:pt x="0" y="0"/>
                </a:moveTo>
                <a:lnTo>
                  <a:pt x="4002443" y="0"/>
                </a:lnTo>
                <a:lnTo>
                  <a:pt x="4002443" y="3396986"/>
                </a:lnTo>
                <a:lnTo>
                  <a:pt x="0" y="33969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" name="Freeform 8"/>
          <p:cNvSpPr/>
          <p:nvPr/>
        </p:nvSpPr>
        <p:spPr>
          <a:xfrm>
            <a:off x="663120" y="1110600"/>
            <a:ext cx="2790000" cy="5006520"/>
          </a:xfrm>
          <a:custGeom>
            <a:avLst/>
            <a:gdLst>
              <a:gd name="textAreaLeft" fmla="*/ 0 w 2790000"/>
              <a:gd name="textAreaRight" fmla="*/ 2792160 w 2790000"/>
              <a:gd name="textAreaTop" fmla="*/ 0 h 5006520"/>
              <a:gd name="textAreaBottom" fmla="*/ 5008680 h 5006520"/>
            </a:gdLst>
            <a:ahLst/>
            <a:rect l="textAreaLeft" t="textAreaTop" r="textAreaRight" b="textAreaBottom"/>
            <a:pathLst>
              <a:path w="2792292" h="5008596">
                <a:moveTo>
                  <a:pt x="0" y="0"/>
                </a:moveTo>
                <a:lnTo>
                  <a:pt x="2792293" y="0"/>
                </a:lnTo>
                <a:lnTo>
                  <a:pt x="2792293" y="5008596"/>
                </a:lnTo>
                <a:lnTo>
                  <a:pt x="0" y="500859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1" name="Freeform 9"/>
          <p:cNvSpPr/>
          <p:nvPr/>
        </p:nvSpPr>
        <p:spPr>
          <a:xfrm rot="1838400">
            <a:off x="3734640" y="1627560"/>
            <a:ext cx="2523240" cy="1787760"/>
          </a:xfrm>
          <a:custGeom>
            <a:avLst/>
            <a:gdLst>
              <a:gd name="textAreaLeft" fmla="*/ 0 w 2523240"/>
              <a:gd name="textAreaRight" fmla="*/ 2525400 w 2523240"/>
              <a:gd name="textAreaTop" fmla="*/ 0 h 1787760"/>
              <a:gd name="textAreaBottom" fmla="*/ 1789920 h 1787760"/>
            </a:gdLst>
            <a:ahLst/>
            <a:rect l="textAreaLeft" t="textAreaTop" r="textAreaRight" b="textAreaBottom"/>
            <a:pathLst>
              <a:path w="2525455" h="1789916">
                <a:moveTo>
                  <a:pt x="0" y="0"/>
                </a:moveTo>
                <a:lnTo>
                  <a:pt x="2525456" y="0"/>
                </a:lnTo>
                <a:lnTo>
                  <a:pt x="2525456" y="1789916"/>
                </a:lnTo>
                <a:lnTo>
                  <a:pt x="0" y="1789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alphaModFix amt="6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2" name="TextBox 10"/>
          <p:cNvSpPr/>
          <p:nvPr/>
        </p:nvSpPr>
        <p:spPr>
          <a:xfrm>
            <a:off x="3686400" y="2223720"/>
            <a:ext cx="10170360" cy="24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975"/>
              </a:lnSpc>
              <a:tabLst>
                <a:tab algn="l" pos="0"/>
              </a:tabLst>
            </a:pPr>
            <a:r>
              <a:rPr b="0" lang="en-US" sz="4610" spc="-185" strike="noStrike">
                <a:solidFill>
                  <a:srgbClr val="000000"/>
                </a:solidFill>
                <a:latin typeface="Forum"/>
                <a:ea typeface="DejaVu Sans"/>
              </a:rPr>
              <a:t>Obiettivi:</a:t>
            </a:r>
            <a:endParaRPr b="0" lang="it-IT" sz="46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Allestimento di aree attrezzate per accogliere le mamme che vogliono allattare quando si trovano fuori casa.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11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12"/>
          <p:cNvSpPr/>
          <p:nvPr/>
        </p:nvSpPr>
        <p:spPr>
          <a:xfrm>
            <a:off x="-426600" y="674640"/>
            <a:ext cx="1828584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2"/>
          <p:cNvSpPr/>
          <p:nvPr/>
        </p:nvSpPr>
        <p:spPr>
          <a:xfrm rot="1838400">
            <a:off x="1169280" y="1346040"/>
            <a:ext cx="2523240" cy="1787760"/>
          </a:xfrm>
          <a:custGeom>
            <a:avLst/>
            <a:gdLst>
              <a:gd name="textAreaLeft" fmla="*/ 0 w 2523240"/>
              <a:gd name="textAreaRight" fmla="*/ 2525400 w 2523240"/>
              <a:gd name="textAreaTop" fmla="*/ 0 h 1787760"/>
              <a:gd name="textAreaBottom" fmla="*/ 1789920 h 1787760"/>
            </a:gdLst>
            <a:ahLst/>
            <a:rect l="textAreaLeft" t="textAreaTop" r="textAreaRight" b="textAreaBottom"/>
            <a:pathLst>
              <a:path w="2525455" h="1789916">
                <a:moveTo>
                  <a:pt x="0" y="0"/>
                </a:moveTo>
                <a:lnTo>
                  <a:pt x="2525455" y="0"/>
                </a:lnTo>
                <a:lnTo>
                  <a:pt x="2525455" y="1789916"/>
                </a:lnTo>
                <a:lnTo>
                  <a:pt x="0" y="1789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6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TextBox 3"/>
          <p:cNvSpPr/>
          <p:nvPr/>
        </p:nvSpPr>
        <p:spPr>
          <a:xfrm>
            <a:off x="1344600" y="2011320"/>
            <a:ext cx="11435040" cy="354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Obiettivi: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Incontri per apprendere e sperimentare le tecniche del massaggio neonatale.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 </a:t>
            </a: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Massaggiare il proprio bambino significa instaurare un dialogo profondo che va al di là delle parole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4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8" name="Group 5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39" name="Freeform 6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0" name="Freeform 7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Freeform 8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Freeform 9"/>
          <p:cNvSpPr/>
          <p:nvPr/>
        </p:nvSpPr>
        <p:spPr>
          <a:xfrm>
            <a:off x="15840000" y="165240"/>
            <a:ext cx="2209680" cy="2571480"/>
          </a:xfrm>
          <a:custGeom>
            <a:avLst/>
            <a:gdLst>
              <a:gd name="textAreaLeft" fmla="*/ 0 w 2209680"/>
              <a:gd name="textAreaRight" fmla="*/ 2211840 w 2209680"/>
              <a:gd name="textAreaTop" fmla="*/ 0 h 2571480"/>
              <a:gd name="textAreaBottom" fmla="*/ 2573640 h 2571480"/>
            </a:gdLst>
            <a:ahLst/>
            <a:rect l="textAreaLeft" t="textAreaTop" r="textAreaRight" b="textAreaBottom"/>
            <a:pathLst>
              <a:path w="2211840" h="2573640">
                <a:moveTo>
                  <a:pt x="0" y="0"/>
                </a:moveTo>
                <a:lnTo>
                  <a:pt x="2211840" y="0"/>
                </a:lnTo>
                <a:lnTo>
                  <a:pt x="2211840" y="2573640"/>
                </a:lnTo>
                <a:lnTo>
                  <a:pt x="0" y="25736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Freeform 10"/>
          <p:cNvSpPr/>
          <p:nvPr/>
        </p:nvSpPr>
        <p:spPr>
          <a:xfrm rot="21543600">
            <a:off x="12771000" y="4546440"/>
            <a:ext cx="4875840" cy="3778920"/>
          </a:xfrm>
          <a:custGeom>
            <a:avLst/>
            <a:gdLst>
              <a:gd name="textAreaLeft" fmla="*/ 0 w 4875840"/>
              <a:gd name="textAreaRight" fmla="*/ 4878000 w 4875840"/>
              <a:gd name="textAreaTop" fmla="*/ 0 h 3778920"/>
              <a:gd name="textAreaBottom" fmla="*/ 3781080 h 3778920"/>
            </a:gdLst>
            <a:ahLst/>
            <a:rect l="textAreaLeft" t="textAreaTop" r="textAreaRight" b="textAreaBottom"/>
            <a:pathLst>
              <a:path w="7343701" h="3855443">
                <a:moveTo>
                  <a:pt x="0" y="0"/>
                </a:moveTo>
                <a:lnTo>
                  <a:pt x="7343701" y="0"/>
                </a:lnTo>
                <a:lnTo>
                  <a:pt x="7343701" y="3855443"/>
                </a:lnTo>
                <a:lnTo>
                  <a:pt x="0" y="38554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TextBox 11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 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Box 12"/>
          <p:cNvSpPr/>
          <p:nvPr/>
        </p:nvSpPr>
        <p:spPr>
          <a:xfrm>
            <a:off x="0" y="513360"/>
            <a:ext cx="1828584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2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7" name="Group 3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48" name="Freeform 4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9" name="Freeform 5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0" name="Freeform 6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Freeform 7"/>
          <p:cNvSpPr/>
          <p:nvPr/>
        </p:nvSpPr>
        <p:spPr>
          <a:xfrm>
            <a:off x="15840000" y="0"/>
            <a:ext cx="2209680" cy="2571480"/>
          </a:xfrm>
          <a:custGeom>
            <a:avLst/>
            <a:gdLst>
              <a:gd name="textAreaLeft" fmla="*/ 0 w 2209680"/>
              <a:gd name="textAreaRight" fmla="*/ 2211840 w 2209680"/>
              <a:gd name="textAreaTop" fmla="*/ 0 h 2571480"/>
              <a:gd name="textAreaBottom" fmla="*/ 2573640 h 2571480"/>
            </a:gdLst>
            <a:ahLst/>
            <a:rect l="textAreaLeft" t="textAreaTop" r="textAreaRight" b="textAreaBottom"/>
            <a:pathLst>
              <a:path w="2211840" h="2573640">
                <a:moveTo>
                  <a:pt x="0" y="0"/>
                </a:moveTo>
                <a:lnTo>
                  <a:pt x="2211840" y="0"/>
                </a:lnTo>
                <a:lnTo>
                  <a:pt x="2211840" y="2573640"/>
                </a:lnTo>
                <a:lnTo>
                  <a:pt x="0" y="25736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2" name="TextBox 11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12"/>
          <p:cNvSpPr/>
          <p:nvPr/>
        </p:nvSpPr>
        <p:spPr>
          <a:xfrm>
            <a:off x="4597200" y="2707560"/>
            <a:ext cx="9081000" cy="41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649"/>
              </a:lnSpc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Obiettivi: 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Promuovere la lettura in famiglia sin dalla nascita. 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Informazione e formazione sull’importanza della lettura in età precoce, come fattore di benessere personale e sociale.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13"/>
          <p:cNvSpPr/>
          <p:nvPr/>
        </p:nvSpPr>
        <p:spPr>
          <a:xfrm>
            <a:off x="1185480" y="51336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4"/>
          <a:stretch/>
        </p:blipFill>
        <p:spPr>
          <a:xfrm rot="21580200">
            <a:off x="1633320" y="3121920"/>
            <a:ext cx="2491200" cy="397620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5"/>
          <a:stretch/>
        </p:blipFill>
        <p:spPr>
          <a:xfrm>
            <a:off x="14760000" y="3725280"/>
            <a:ext cx="2868480" cy="29329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2"/>
          <p:cNvGrpSpPr/>
          <p:nvPr/>
        </p:nvGrpSpPr>
        <p:grpSpPr>
          <a:xfrm>
            <a:off x="2155320" y="718920"/>
            <a:ext cx="10982880" cy="4648680"/>
            <a:chOff x="2155320" y="718920"/>
            <a:chExt cx="10982880" cy="4648680"/>
          </a:xfrm>
        </p:grpSpPr>
        <p:sp>
          <p:nvSpPr>
            <p:cNvPr id="158" name="Freeform 3"/>
            <p:cNvSpPr/>
            <p:nvPr/>
          </p:nvSpPr>
          <p:spPr>
            <a:xfrm rot="1838400">
              <a:off x="2434680" y="1236960"/>
              <a:ext cx="2523240" cy="1787760"/>
            </a:xfrm>
            <a:custGeom>
              <a:avLst/>
              <a:gdLst>
                <a:gd name="textAreaLeft" fmla="*/ 0 w 2523240"/>
                <a:gd name="textAreaRight" fmla="*/ 2525400 w 2523240"/>
                <a:gd name="textAreaTop" fmla="*/ 0 h 1787760"/>
                <a:gd name="textAreaBottom" fmla="*/ 1789920 h 1787760"/>
              </a:gdLst>
              <a:ahLst/>
              <a:rect l="textAreaLeft" t="textAreaTop" r="textAreaRight" b="textAreaBottom"/>
              <a:pathLst>
                <a:path w="3367274" h="2386555">
                  <a:moveTo>
                    <a:pt x="0" y="0"/>
                  </a:moveTo>
                  <a:lnTo>
                    <a:pt x="3367273" y="0"/>
                  </a:lnTo>
                  <a:lnTo>
                    <a:pt x="3367273" y="2386556"/>
                  </a:lnTo>
                  <a:lnTo>
                    <a:pt x="0" y="238655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>
                <a:alphaModFix amt="71000"/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" name="TextBox 4"/>
            <p:cNvSpPr/>
            <p:nvPr/>
          </p:nvSpPr>
          <p:spPr>
            <a:xfrm>
              <a:off x="2552760" y="1825560"/>
              <a:ext cx="10585440" cy="354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649"/>
                </a:lnSpc>
                <a:tabLst>
                  <a:tab algn="l" pos="0"/>
                </a:tabLst>
              </a:pPr>
              <a:r>
                <a:rPr b="0" lang="en-US" sz="4310" spc="-174" strike="noStrike">
                  <a:solidFill>
                    <a:srgbClr val="000000"/>
                  </a:solidFill>
                  <a:latin typeface="Forum"/>
                  <a:ea typeface="DejaVu Sans"/>
                </a:rPr>
                <a:t>Obiettivi:</a:t>
              </a:r>
              <a:endParaRPr b="0" lang="it-IT" sz="431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649"/>
                </a:lnSpc>
                <a:tabLst>
                  <a:tab algn="l" pos="0"/>
                </a:tabLst>
              </a:pPr>
              <a:r>
                <a:rPr b="0" lang="en-US" sz="4310" spc="-174" strike="noStrike">
                  <a:solidFill>
                    <a:srgbClr val="000000"/>
                  </a:solidFill>
                  <a:latin typeface="Forum"/>
                  <a:ea typeface="DejaVu Sans"/>
                </a:rPr>
                <a:t>Valorizzare la figura dell’infermiere/infermiere pediatrico nelle scuole </a:t>
              </a:r>
              <a:r>
                <a:rPr b="0" lang="it-IT" sz="4310" spc="-174" strike="noStrike">
                  <a:solidFill>
                    <a:srgbClr val="000000"/>
                  </a:solidFill>
                  <a:latin typeface="Forum"/>
                  <a:ea typeface="DejaVu Sans"/>
                </a:rPr>
                <a:t>cominciando a supportare bambini con disabilità</a:t>
              </a:r>
              <a:endParaRPr b="0" lang="it-IT" sz="431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649"/>
                </a:lnSpc>
                <a:tabLst>
                  <a:tab algn="l" pos="0"/>
                </a:tabLst>
              </a:pPr>
              <a:endParaRPr b="0" lang="it-IT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0" name="TextBox 5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1" name="Group 6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62" name="Freeform 7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3" name="Freeform 8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4" name="Freeform 9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Freeform 10"/>
          <p:cNvSpPr/>
          <p:nvPr/>
        </p:nvSpPr>
        <p:spPr>
          <a:xfrm rot="467400">
            <a:off x="367200" y="5483880"/>
            <a:ext cx="4303440" cy="3056040"/>
          </a:xfrm>
          <a:custGeom>
            <a:avLst/>
            <a:gdLst>
              <a:gd name="textAreaLeft" fmla="*/ 0 w 4303440"/>
              <a:gd name="textAreaRight" fmla="*/ 4305600 w 4303440"/>
              <a:gd name="textAreaTop" fmla="*/ 0 h 3056040"/>
              <a:gd name="textAreaBottom" fmla="*/ 3058200 h 3056040"/>
            </a:gdLst>
            <a:ahLst/>
            <a:rect l="textAreaLeft" t="textAreaTop" r="textAreaRight" b="textAreaBottom"/>
            <a:pathLst>
              <a:path w="6135554" h="3538392">
                <a:moveTo>
                  <a:pt x="0" y="0"/>
                </a:moveTo>
                <a:lnTo>
                  <a:pt x="6135554" y="0"/>
                </a:lnTo>
                <a:lnTo>
                  <a:pt x="6135554" y="3538393"/>
                </a:lnTo>
                <a:lnTo>
                  <a:pt x="0" y="35383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Freeform 12"/>
          <p:cNvSpPr/>
          <p:nvPr/>
        </p:nvSpPr>
        <p:spPr>
          <a:xfrm>
            <a:off x="16435080" y="120240"/>
            <a:ext cx="1728720" cy="2061720"/>
          </a:xfrm>
          <a:custGeom>
            <a:avLst/>
            <a:gdLst>
              <a:gd name="textAreaLeft" fmla="*/ 0 w 1728720"/>
              <a:gd name="textAreaRight" fmla="*/ 1730880 w 1728720"/>
              <a:gd name="textAreaTop" fmla="*/ 0 h 2061720"/>
              <a:gd name="textAreaBottom" fmla="*/ 2063880 h 2061720"/>
            </a:gdLst>
            <a:ahLst/>
            <a:rect l="textAreaLeft" t="textAreaTop" r="textAreaRight" b="textAreaBottom"/>
            <a:pathLst>
              <a:path w="1730700" h="2063880">
                <a:moveTo>
                  <a:pt x="0" y="0"/>
                </a:moveTo>
                <a:lnTo>
                  <a:pt x="1730700" y="0"/>
                </a:lnTo>
                <a:lnTo>
                  <a:pt x="1730700" y="2063880"/>
                </a:lnTo>
                <a:lnTo>
                  <a:pt x="0" y="20638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TextBox 13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 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14"/>
          <p:cNvSpPr/>
          <p:nvPr/>
        </p:nvSpPr>
        <p:spPr>
          <a:xfrm>
            <a:off x="1185480" y="51336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6"/>
          <a:stretch/>
        </p:blipFill>
        <p:spPr>
          <a:xfrm>
            <a:off x="13513320" y="5220000"/>
            <a:ext cx="4540320" cy="2518200"/>
          </a:xfrm>
          <a:prstGeom prst="rect">
            <a:avLst/>
          </a:prstGeom>
          <a:ln w="0">
            <a:noFill/>
          </a:ln>
        </p:spPr>
      </p:pic>
      <p:pic>
        <p:nvPicPr>
          <p:cNvPr id="170" name="" descr=""/>
          <p:cNvPicPr/>
          <p:nvPr/>
        </p:nvPicPr>
        <p:blipFill>
          <a:blip r:embed="rId7"/>
          <a:stretch/>
        </p:blipFill>
        <p:spPr>
          <a:xfrm>
            <a:off x="7380000" y="5764680"/>
            <a:ext cx="4138560" cy="25138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30840" y="859680"/>
            <a:ext cx="14745240" cy="1289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it-IT" sz="4400" spc="-1" strike="noStrike">
                <a:solidFill>
                  <a:srgbClr val="000000"/>
                </a:solidFill>
                <a:latin typeface="Calibri Light"/>
              </a:rPr>
              <a:t>Commissione fragilità :bambino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asellaDiTesto 3"/>
          <p:cNvSpPr/>
          <p:nvPr/>
        </p:nvSpPr>
        <p:spPr>
          <a:xfrm>
            <a:off x="5161320" y="8460000"/>
            <a:ext cx="617760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Helvetica Neue"/>
                <a:ea typeface="MS PGothic"/>
              </a:rPr>
              <a:t>ASSEMBLEA ANNUALE – VARESE 18 MARZO 2020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asellaDiTesto 5"/>
          <p:cNvSpPr/>
          <p:nvPr/>
        </p:nvSpPr>
        <p:spPr>
          <a:xfrm>
            <a:off x="1080000" y="8640000"/>
            <a:ext cx="13714560" cy="552960"/>
          </a:xfrm>
          <a:prstGeom prst="rect">
            <a:avLst/>
          </a:prstGeom>
          <a:solidFill>
            <a:srgbClr val="045f6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74" name="Immagine 3" descr=""/>
          <p:cNvPicPr/>
          <p:nvPr/>
        </p:nvPicPr>
        <p:blipFill>
          <a:blip r:embed="rId1"/>
          <a:srcRect l="0" t="0" r="24529" b="0"/>
          <a:stretch/>
        </p:blipFill>
        <p:spPr>
          <a:xfrm>
            <a:off x="360000" y="412920"/>
            <a:ext cx="3070440" cy="1206000"/>
          </a:xfrm>
          <a:prstGeom prst="rect">
            <a:avLst/>
          </a:prstGeom>
          <a:ln w="9525">
            <a:noFill/>
          </a:ln>
        </p:spPr>
      </p:pic>
      <p:pic>
        <p:nvPicPr>
          <p:cNvPr id="175" name="Immagine 4" descr=""/>
          <p:cNvPicPr/>
          <p:nvPr/>
        </p:nvPicPr>
        <p:blipFill>
          <a:blip r:embed="rId2"/>
          <a:stretch/>
        </p:blipFill>
        <p:spPr>
          <a:xfrm>
            <a:off x="14818320" y="8332200"/>
            <a:ext cx="3231720" cy="1822680"/>
          </a:xfrm>
          <a:prstGeom prst="rect">
            <a:avLst/>
          </a:prstGeom>
          <a:ln w="9525">
            <a:noFill/>
          </a:ln>
        </p:spPr>
      </p:pic>
      <p:sp>
        <p:nvSpPr>
          <p:cNvPr id="176" name="CasellaDiTesto 6"/>
          <p:cNvSpPr/>
          <p:nvPr/>
        </p:nvSpPr>
        <p:spPr>
          <a:xfrm>
            <a:off x="4140000" y="8791200"/>
            <a:ext cx="909252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Helvetica Neue"/>
                <a:ea typeface="DejaVu Sans"/>
              </a:rPr>
              <a:t>ASSEMBLEA  ANNUALE 2024– VARESE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AutoShape 6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8" name="AutoShape 7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9" name="AutoShape 8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0" name="AutoShape 9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1" name="AutoShape 10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82" name="Picture 3" descr="L'opera di Bansky contro il Covid-19 | Artribune"/>
          <p:cNvPicPr/>
          <p:nvPr/>
        </p:nvPicPr>
        <p:blipFill>
          <a:blip r:embed="rId3"/>
          <a:stretch/>
        </p:blipFill>
        <p:spPr>
          <a:xfrm>
            <a:off x="15730560" y="85680"/>
            <a:ext cx="2555640" cy="2946240"/>
          </a:xfrm>
          <a:prstGeom prst="rect">
            <a:avLst/>
          </a:prstGeom>
          <a:ln w="9525">
            <a:noFill/>
          </a:ln>
        </p:spPr>
      </p:pic>
      <p:pic>
        <p:nvPicPr>
          <p:cNvPr id="183" name="Picture 4" descr="I BAMBINI ADOTTATI E LA SCUOLA - ppt scaricare"/>
          <p:cNvPicPr/>
          <p:nvPr/>
        </p:nvPicPr>
        <p:blipFill>
          <a:blip r:embed="rId4"/>
          <a:stretch/>
        </p:blipFill>
        <p:spPr>
          <a:xfrm>
            <a:off x="1230840" y="2150280"/>
            <a:ext cx="13168080" cy="591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LibreOffice/7.4.2.3$Windows_X86_64 LibreOffice_project/382eef1f22670f7f4118c8c2dd222ec7ad009daf</Application>
  <AppVersion>15.0000</AppVersion>
  <Words>1935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it-IT</dc:language>
  <cp:lastModifiedBy/>
  <dcterms:modified xsi:type="dcterms:W3CDTF">2023-12-05T10:23:33Z</dcterms:modified>
  <cp:revision>6</cp:revision>
  <dc:subject/>
  <dc:title>Presentazione fragilità bambino pptx (2) (1).pptx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512E2A6B6C0241F8A41E50AD2354A3DF_12</vt:lpwstr>
  </property>
  <property fmtid="{D5CDD505-2E9C-101B-9397-08002B2CF9AE}" pid="3" name="KSOProductBuildVer">
    <vt:lpwstr>1033-12.2.0.13266</vt:lpwstr>
  </property>
  <property fmtid="{D5CDD505-2E9C-101B-9397-08002B2CF9AE}" pid="4" name="PresentationFormat">
    <vt:lpwstr>On-screen Show (4:3)</vt:lpwstr>
  </property>
  <property fmtid="{D5CDD505-2E9C-101B-9397-08002B2CF9AE}" pid="5" name="Slides">
    <vt:i4>8</vt:i4>
  </property>
</Properties>
</file>