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1" r:id="rId3"/>
    <p:sldId id="260" r:id="rId4"/>
    <p:sldId id="284" r:id="rId5"/>
    <p:sldId id="261" r:id="rId6"/>
    <p:sldId id="265" r:id="rId7"/>
    <p:sldId id="288" r:id="rId8"/>
    <p:sldId id="287" r:id="rId9"/>
    <p:sldId id="269" r:id="rId10"/>
    <p:sldId id="268" r:id="rId11"/>
    <p:sldId id="267" r:id="rId12"/>
    <p:sldId id="270" r:id="rId13"/>
    <p:sldId id="271" r:id="rId14"/>
    <p:sldId id="289" r:id="rId15"/>
    <p:sldId id="272" r:id="rId16"/>
    <p:sldId id="273" r:id="rId17"/>
    <p:sldId id="274" r:id="rId18"/>
    <p:sldId id="280" r:id="rId19"/>
    <p:sldId id="278" r:id="rId20"/>
    <p:sldId id="282" r:id="rId21"/>
    <p:sldId id="283" r:id="rId22"/>
    <p:sldId id="285" r:id="rId2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spPr>
              <a:noFill/>
              <a:ln w="2539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Cassa al 01/01/2023</c:v>
                </c:pt>
                <c:pt idx="1">
                  <c:v>Cassa al 31/12/2023</c:v>
                </c:pt>
              </c:strCache>
            </c:strRef>
          </c:cat>
          <c:val>
            <c:numRef>
              <c:f>Foglio1!$B$2:$B$3</c:f>
              <c:numCache>
                <c:formatCode>"€"\ #,##0.00;[Red]\-"€"\ #,##0.00</c:formatCode>
                <c:ptCount val="2"/>
                <c:pt idx="0">
                  <c:v>163969.26</c:v>
                </c:pt>
                <c:pt idx="1">
                  <c:v>160500.64000000001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4E-4604-AA33-17DE21257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9186928"/>
        <c:axId val="379184576"/>
        <c:axId val="0"/>
      </c:bar3DChart>
      <c:catAx>
        <c:axId val="37918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9184576"/>
        <c:crosses val="autoZero"/>
        <c:auto val="1"/>
        <c:lblAlgn val="ctr"/>
        <c:lblOffset val="100"/>
        <c:noMultiLvlLbl val="0"/>
      </c:catAx>
      <c:valAx>
        <c:axId val="379184576"/>
        <c:scaling>
          <c:orientation val="minMax"/>
          <c:max val="18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79186928"/>
        <c:crosses val="autoZero"/>
        <c:crossBetween val="between"/>
        <c:majorUnit val="20000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909881158012208"/>
          <c:y val="5.2714821809922527E-2"/>
          <c:w val="0.58437455018172657"/>
          <c:h val="0.814812243084101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552232470405677E-3"/>
                  <c:y val="-1.959103607500426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0D-4E21-AD91-BE0E7E46229A}"/>
                </c:ext>
              </c:extLst>
            </c:dLbl>
            <c:spPr>
              <a:noFill/>
              <a:ln w="2536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Prestazioni Istituzionali</c:v>
                </c:pt>
              </c:strCache>
            </c:strRef>
          </c:cat>
          <c:val>
            <c:numRef>
              <c:f>Foglio1!$B$2</c:f>
              <c:numCache>
                <c:formatCode>"€"\ #,##0.00;[Red]\-"€"\ #,##0.00</c:formatCode>
                <c:ptCount val="1"/>
                <c:pt idx="0">
                  <c:v>126000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D-4E21-AD91-BE0E7E46229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5684808856230678E-3"/>
                  <c:y val="1.679848801265131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0D-4E21-AD91-BE0E7E46229A}"/>
                </c:ext>
              </c:extLst>
            </c:dLbl>
            <c:spPr>
              <a:noFill/>
              <a:ln w="2536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Prestazioni Istituzionali</c:v>
                </c:pt>
              </c:strCache>
            </c:strRef>
          </c:cat>
          <c:val>
            <c:numRef>
              <c:f>Foglio1!$C$2</c:f>
              <c:numCache>
                <c:formatCode>"€"\ #,##0.00;[Red]\-"€"\ #,##0.00</c:formatCode>
                <c:ptCount val="1"/>
                <c:pt idx="0">
                  <c:v>125529.64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0D-4E21-AD91-BE0E7E462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685216"/>
        <c:axId val="319680904"/>
      </c:barChart>
      <c:catAx>
        <c:axId val="31968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680904"/>
        <c:crosses val="autoZero"/>
        <c:auto val="1"/>
        <c:lblAlgn val="ctr"/>
        <c:lblOffset val="100"/>
        <c:noMultiLvlLbl val="0"/>
      </c:catAx>
      <c:valAx>
        <c:axId val="319680904"/>
        <c:scaling>
          <c:orientation val="minMax"/>
          <c:max val="15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5216"/>
        <c:crosses val="autoZero"/>
        <c:crossBetween val="between"/>
        <c:majorUnit val="30000"/>
      </c:valAx>
      <c:spPr>
        <a:noFill/>
        <a:ln w="25362">
          <a:noFill/>
        </a:ln>
      </c:spPr>
    </c:plotArea>
    <c:legend>
      <c:legendPos val="r"/>
      <c:layout>
        <c:manualLayout>
          <c:xMode val="edge"/>
          <c:yMode val="edge"/>
          <c:x val="0.80061418446891142"/>
          <c:y val="0.33375570192090792"/>
          <c:w val="0.1908166832465"/>
          <c:h val="0.315691576288813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7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27426087983204"/>
          <c:y val="4.5827838637346442E-2"/>
          <c:w val="0.62490610043542405"/>
          <c:h val="0.61669973577097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7122456265619424E-3"/>
                  <c:y val="5.1397371085174547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11204659753124"/>
                      <c:h val="0.104182471189648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A2B-4C0A-8148-0D6DA26B3DB8}"/>
                </c:ext>
              </c:extLst>
            </c:dLbl>
            <c:dLbl>
              <c:idx val="1"/>
              <c:layout>
                <c:manualLayout>
                  <c:x val="-5.7122456265619945E-3"/>
                  <c:y val="2.3128816988328547E-2"/>
                </c:manualLayout>
              </c:layout>
              <c:spPr>
                <a:noFill/>
                <a:ln w="2529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2B-4C0A-8148-0D6DA26B3DB8}"/>
                </c:ext>
              </c:extLst>
            </c:dLbl>
            <c:dLbl>
              <c:idx val="2"/>
              <c:layout>
                <c:manualLayout>
                  <c:x val="-4.2841842199214568E-3"/>
                  <c:y val="1.284934277129363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2B-4C0A-8148-0D6DA26B3DB8}"/>
                </c:ext>
              </c:extLst>
            </c:dLbl>
            <c:dLbl>
              <c:idx val="3"/>
              <c:layout>
                <c:manualLayout>
                  <c:x val="9.9964298464834105E-3"/>
                  <c:y val="-1.2849342771293635E-2"/>
                </c:manualLayout>
              </c:layout>
              <c:spPr>
                <a:noFill/>
                <a:ln w="2529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2B-4C0A-8148-0D6DA26B3DB8}"/>
                </c:ext>
              </c:extLst>
            </c:dLbl>
            <c:spPr>
              <a:noFill/>
              <a:ln w="2529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Oneri finanziari</c:v>
                </c:pt>
                <c:pt idx="1">
                  <c:v>Oneri tributari</c:v>
                </c:pt>
                <c:pt idx="2">
                  <c:v>Imposte corrett. e comp.</c:v>
                </c:pt>
              </c:strCache>
            </c:strRef>
          </c:cat>
          <c:val>
            <c:numRef>
              <c:f>Foglio1!$B$2:$B$4</c:f>
              <c:numCache>
                <c:formatCode>"€"\ #,##0.00;[Red]\-"€"\ #,##0.00</c:formatCode>
                <c:ptCount val="3"/>
                <c:pt idx="0">
                  <c:v>5000</c:v>
                </c:pt>
                <c:pt idx="1">
                  <c:v>10000</c:v>
                </c:pt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2B-4C0A-8148-0D6DA26B3DB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85255265976437E-2"/>
                  <c:y val="2.055894843406972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2B-4C0A-8148-0D6DA26B3DB8}"/>
                </c:ext>
              </c:extLst>
            </c:dLbl>
            <c:dLbl>
              <c:idx val="1"/>
              <c:layout>
                <c:manualLayout>
                  <c:x val="-1.4280614066404856E-2"/>
                  <c:y val="1.541921132555236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2B-4C0A-8148-0D6DA26B3DB8}"/>
                </c:ext>
              </c:extLst>
            </c:dLbl>
            <c:dLbl>
              <c:idx val="2"/>
              <c:layout>
                <c:manualLayout>
                  <c:x val="1.285255265976437E-2"/>
                  <c:y val="2.055894843406972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B-4C0A-8148-0D6DA26B3DB8}"/>
                </c:ext>
              </c:extLst>
            </c:dLbl>
            <c:dLbl>
              <c:idx val="3"/>
              <c:layout>
                <c:manualLayout>
                  <c:x val="2.9989289539450195E-2"/>
                  <c:y val="2.312881698832854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2B-4C0A-8148-0D6DA26B3DB8}"/>
                </c:ext>
              </c:extLst>
            </c:dLbl>
            <c:spPr>
              <a:noFill/>
              <a:ln w="2529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Oneri finanziari</c:v>
                </c:pt>
                <c:pt idx="1">
                  <c:v>Oneri tributari</c:v>
                </c:pt>
                <c:pt idx="2">
                  <c:v>Imposte corrett. e comp.</c:v>
                </c:pt>
              </c:strCache>
            </c:strRef>
          </c:cat>
          <c:val>
            <c:numRef>
              <c:f>Foglio1!$C$2:$C$4</c:f>
              <c:numCache>
                <c:formatCode>"€"\ #,##0.00;[Red]\-"€"\ #,##0.00</c:formatCode>
                <c:ptCount val="3"/>
                <c:pt idx="0">
                  <c:v>4120.8900000000003</c:v>
                </c:pt>
                <c:pt idx="1">
                  <c:v>14582.6</c:v>
                </c:pt>
                <c:pt idx="2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A2B-4C0A-8148-0D6DA26B3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681296"/>
        <c:axId val="319682864"/>
      </c:barChart>
      <c:catAx>
        <c:axId val="31968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682864"/>
        <c:crosses val="autoZero"/>
        <c:auto val="1"/>
        <c:lblAlgn val="ctr"/>
        <c:lblOffset val="100"/>
        <c:noMultiLvlLbl val="0"/>
      </c:catAx>
      <c:valAx>
        <c:axId val="319682864"/>
        <c:scaling>
          <c:orientation val="minMax"/>
          <c:max val="1500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1296"/>
        <c:crosses val="autoZero"/>
        <c:crossBetween val="between"/>
        <c:majorUnit val="3000"/>
      </c:valAx>
      <c:spPr>
        <a:noFill/>
        <a:ln w="25347">
          <a:noFill/>
        </a:ln>
      </c:spPr>
    </c:plotArea>
    <c:legend>
      <c:legendPos val="r"/>
      <c:layout>
        <c:manualLayout>
          <c:xMode val="edge"/>
          <c:yMode val="edge"/>
          <c:x val="0.81632411044979181"/>
          <c:y val="0.3216680573887804"/>
          <c:w val="0.18224766336756096"/>
          <c:h val="0.264135046702976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2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173385827500649"/>
          <c:y val="5.3565060871372715E-2"/>
          <c:w val="0.61013718383142557"/>
          <c:h val="0.733141882084789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422475106685633E-2"/>
                </c:manualLayout>
              </c:layout>
              <c:spPr>
                <a:noFill/>
                <a:ln w="25363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8D-4998-832A-759747638E7E}"/>
                </c:ext>
              </c:extLst>
            </c:dLbl>
            <c:spPr>
              <a:noFill/>
              <a:ln w="25363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Accantonamento al trattamento di fine rapporto</c:v>
                </c:pt>
              </c:strCache>
            </c:strRef>
          </c:cat>
          <c:val>
            <c:numRef>
              <c:f>Foglio1!$B$2</c:f>
              <c:numCache>
                <c:formatCode>"€"\ #,##0.00;[Red]\-"€"\ #,##0.00</c:formatCode>
                <c:ptCount val="1"/>
                <c:pt idx="0">
                  <c:v>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D-4998-832A-759747638E7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390154298310064E-3"/>
                  <c:y val="1.422475106685633E-2"/>
                </c:manualLayout>
              </c:layout>
              <c:spPr>
                <a:noFill/>
                <a:ln w="25363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8D-4998-832A-759747638E7E}"/>
                </c:ext>
              </c:extLst>
            </c:dLbl>
            <c:spPr>
              <a:noFill/>
              <a:ln w="25363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Accantonamento al trattamento di fine rapporto</c:v>
                </c:pt>
              </c:strCache>
            </c:strRef>
          </c:cat>
          <c:val>
            <c:numRef>
              <c:f>Foglio1!$C$2</c:f>
              <c:numCache>
                <c:formatCode>"€"\ #,##0.00;[Red]\-"€"\ #,##0.00</c:formatCode>
                <c:ptCount val="1"/>
                <c:pt idx="0">
                  <c:v>5006.71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8D-4998-832A-759747638E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685608"/>
        <c:axId val="319682080"/>
      </c:barChart>
      <c:catAx>
        <c:axId val="319685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682080"/>
        <c:crosses val="autoZero"/>
        <c:auto val="1"/>
        <c:lblAlgn val="ctr"/>
        <c:lblOffset val="100"/>
        <c:noMultiLvlLbl val="0"/>
      </c:catAx>
      <c:valAx>
        <c:axId val="319682080"/>
        <c:scaling>
          <c:orientation val="minMax"/>
          <c:max val="1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5608"/>
        <c:crosses val="autoZero"/>
        <c:crossBetween val="between"/>
        <c:majorUnit val="2000"/>
      </c:valAx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77570386300831384"/>
          <c:y val="0.32254027947999053"/>
          <c:w val="0.21547770185114531"/>
          <c:h val="0.337851350670718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7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173385827500649"/>
          <c:y val="5.3565060871372715E-2"/>
          <c:w val="0.61013718383142557"/>
          <c:h val="0.733141882084789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95077149154494E-3"/>
                  <c:y val="6.2588904694167849E-2"/>
                </c:manualLayout>
              </c:layout>
              <c:spPr>
                <a:noFill/>
                <a:ln w="25363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8D-4998-832A-759747638E7E}"/>
                </c:ext>
              </c:extLst>
            </c:dLbl>
            <c:spPr>
              <a:noFill/>
              <a:ln w="25363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Acquisizione di beni uso durevole ed opere immobiliari</c:v>
                </c:pt>
              </c:strCache>
            </c:strRef>
          </c:cat>
          <c:val>
            <c:numRef>
              <c:f>Foglio1!$B$2</c:f>
              <c:numCache>
                <c:formatCode>"€"\ #,##0.00;[Red]\-"€"\ #,##0.00</c:formatCode>
                <c:ptCount val="1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D-4998-832A-759747638E7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95077149153957E-3"/>
                  <c:y val="2.8449502133712608E-2"/>
                </c:manualLayout>
              </c:layout>
              <c:spPr>
                <a:noFill/>
                <a:ln w="25363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8D-4998-832A-759747638E7E}"/>
                </c:ext>
              </c:extLst>
            </c:dLbl>
            <c:spPr>
              <a:noFill/>
              <a:ln w="25363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Acquisizione di beni uso durevole ed opere immobiliari</c:v>
                </c:pt>
              </c:strCache>
            </c:strRef>
          </c:cat>
          <c:val>
            <c:numRef>
              <c:f>Foglio1!$C$2</c:f>
              <c:numCache>
                <c:formatCode>"€"\ #,##0.00;[Red]\-"€"\ #,##0.00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8D-4998-832A-759747638E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685608"/>
        <c:axId val="319682080"/>
      </c:barChart>
      <c:catAx>
        <c:axId val="319685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682080"/>
        <c:crosses val="autoZero"/>
        <c:auto val="1"/>
        <c:lblAlgn val="ctr"/>
        <c:lblOffset val="100"/>
        <c:noMultiLvlLbl val="0"/>
      </c:catAx>
      <c:valAx>
        <c:axId val="319682080"/>
        <c:scaling>
          <c:orientation val="minMax"/>
          <c:max val="1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5608"/>
        <c:crosses val="autoZero"/>
        <c:crossBetween val="between"/>
        <c:majorUnit val="200"/>
      </c:valAx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77570386300831384"/>
          <c:y val="0.32254027947999053"/>
          <c:w val="0.21547770185114531"/>
          <c:h val="0.337851350670718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7"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28462026341359"/>
          <c:y val="5.1092827292693994E-2"/>
          <c:w val="0.61633706232681995"/>
          <c:h val="0.715617755450827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81485521200246E-3"/>
                  <c:y val="2.715561150109454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A5-4572-A6E2-F4D5EFDD33C6}"/>
                </c:ext>
              </c:extLst>
            </c:dLbl>
            <c:dLbl>
              <c:idx val="1"/>
              <c:layout>
                <c:manualLayout>
                  <c:x val="-4.2863206897425198E-3"/>
                  <c:y val="-2.6482755556561871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A5-4572-A6E2-F4D5EFDD33C6}"/>
                </c:ext>
              </c:extLst>
            </c:dLbl>
            <c:dLbl>
              <c:idx val="2"/>
              <c:layout>
                <c:manualLayout>
                  <c:x val="1.4280614066404858E-3"/>
                  <c:y val="2.4415058558759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A5-4572-A6E2-F4D5EFDD33C6}"/>
                </c:ext>
              </c:extLst>
            </c:dLbl>
            <c:spPr>
              <a:noFill/>
              <a:ln w="2535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Acquis. immob. Tecniche</c:v>
                </c:pt>
                <c:pt idx="1">
                  <c:v>Rimborsi Mutuo</c:v>
                </c:pt>
              </c:strCache>
            </c:strRef>
          </c:cat>
          <c:val>
            <c:numRef>
              <c:f>Foglio1!$B$2:$B$3</c:f>
              <c:numCache>
                <c:formatCode>"€"\ #,##0.00;[Red]\-"€"\ #,##0.00</c:formatCode>
                <c:ptCount val="2"/>
                <c:pt idx="0">
                  <c:v>3000</c:v>
                </c:pt>
                <c:pt idx="1">
                  <c:v>23510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A5-4572-A6E2-F4D5EFDD33C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50191298383312E-2"/>
                  <c:y val="2.712784284306628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A5-4572-A6E2-F4D5EFDD33C6}"/>
                </c:ext>
              </c:extLst>
            </c:dLbl>
            <c:dLbl>
              <c:idx val="1"/>
              <c:layout>
                <c:manualLayout>
                  <c:x val="3.7131283259353276E-2"/>
                  <c:y val="2.713083331393086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A5-4572-A6E2-F4D5EFDD33C6}"/>
                </c:ext>
              </c:extLst>
            </c:dLbl>
            <c:dLbl>
              <c:idx val="2"/>
              <c:layout>
                <c:manualLayout>
                  <c:x val="0"/>
                  <c:y val="-1.085113713722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A5-4572-A6E2-F4D5EFDD33C6}"/>
                </c:ext>
              </c:extLst>
            </c:dLbl>
            <c:spPr>
              <a:noFill/>
              <a:ln w="2535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Acquis. immob. Tecniche</c:v>
                </c:pt>
                <c:pt idx="1">
                  <c:v>Rimborsi Mutuo</c:v>
                </c:pt>
              </c:strCache>
            </c:strRef>
          </c:cat>
          <c:val>
            <c:numRef>
              <c:f>Foglio1!$C$2:$C$3</c:f>
              <c:numCache>
                <c:formatCode>"€"\ #,##0.00;[Red]\-"€"\ #,##0.00</c:formatCode>
                <c:ptCount val="2"/>
                <c:pt idx="0">
                  <c:v>278.27</c:v>
                </c:pt>
                <c:pt idx="1">
                  <c:v>23469.27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A5-4572-A6E2-F4D5EFDD33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607408"/>
        <c:axId val="321610936"/>
      </c:barChart>
      <c:catAx>
        <c:axId val="32160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1610936"/>
        <c:crosses val="autoZero"/>
        <c:auto val="1"/>
        <c:lblAlgn val="ctr"/>
        <c:lblOffset val="100"/>
        <c:noMultiLvlLbl val="0"/>
      </c:catAx>
      <c:valAx>
        <c:axId val="321610936"/>
        <c:scaling>
          <c:orientation val="minMax"/>
          <c:max val="25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21607408"/>
        <c:crosses val="autoZero"/>
        <c:crossBetween val="between"/>
        <c:majorUnit val="5000"/>
      </c:valAx>
      <c:spPr>
        <a:noFill/>
        <a:ln w="25354">
          <a:noFill/>
        </a:ln>
      </c:spPr>
    </c:plotArea>
    <c:legend>
      <c:legendPos val="r"/>
      <c:layout>
        <c:manualLayout>
          <c:xMode val="edge"/>
          <c:yMode val="edge"/>
          <c:x val="0.80918333441093859"/>
          <c:y val="0.1543982243438427"/>
          <c:w val="0.18938860418242096"/>
          <c:h val="0.474500575345234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5"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Totale Uscite Complessive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425165927804135E-2"/>
                  <c:y val="-0.3499186149666910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A9-4EC2-9400-5E0FACF86A04}"/>
                </c:ext>
              </c:extLst>
            </c:dLbl>
            <c:dLbl>
              <c:idx val="1"/>
              <c:layout>
                <c:manualLayout>
                  <c:x val="1.8564798286326366E-2"/>
                  <c:y val="-0.3121173884055255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97893609425206"/>
                      <c:h val="0.110874737578726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A9-4EC2-9400-5E0FACF86A04}"/>
                </c:ext>
              </c:extLst>
            </c:dLbl>
            <c:dLbl>
              <c:idx val="2"/>
              <c:layout>
                <c:manualLayout>
                  <c:x val="2.9989739322570399E-2"/>
                  <c:y val="-0.2743216720023363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97893609425206"/>
                      <c:h val="0.102477256822953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3A9-4EC2-9400-5E0FACF86A04}"/>
                </c:ext>
              </c:extLst>
            </c:dLbl>
            <c:dLbl>
              <c:idx val="3"/>
              <c:layout>
                <c:manualLayout>
                  <c:x val="5.7122456265618409E-3"/>
                  <c:y val="-7.2778166550034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A9-4EC2-9400-5E0FACF86A04}"/>
                </c:ext>
              </c:extLst>
            </c:dLbl>
            <c:spPr>
              <a:noFill/>
              <a:ln w="2536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Preventivo 2023</c:v>
                </c:pt>
                <c:pt idx="1">
                  <c:v>Impegnato</c:v>
                </c:pt>
                <c:pt idx="2">
                  <c:v>Pagato</c:v>
                </c:pt>
                <c:pt idx="3">
                  <c:v>Da Pagare</c:v>
                </c:pt>
              </c:strCache>
            </c:strRef>
          </c:cat>
          <c:val>
            <c:numRef>
              <c:f>Foglio1!$B$2:$B$5</c:f>
              <c:numCache>
                <c:formatCode>"€"\ #,##0.00;[Red]\-"€"\ #,##0.00</c:formatCode>
                <c:ptCount val="4"/>
                <c:pt idx="0">
                  <c:v>483430</c:v>
                </c:pt>
                <c:pt idx="1">
                  <c:v>426325.31</c:v>
                </c:pt>
                <c:pt idx="2">
                  <c:v>392256.99</c:v>
                </c:pt>
                <c:pt idx="3">
                  <c:v>34068.32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A9-4EC2-9400-5E0FACF8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9683648"/>
        <c:axId val="394060752"/>
        <c:axId val="0"/>
      </c:bar3DChart>
      <c:catAx>
        <c:axId val="31968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4060752"/>
        <c:crosses val="autoZero"/>
        <c:auto val="1"/>
        <c:lblAlgn val="ctr"/>
        <c:lblOffset val="100"/>
        <c:noMultiLvlLbl val="0"/>
      </c:catAx>
      <c:valAx>
        <c:axId val="394060752"/>
        <c:scaling>
          <c:orientation val="minMax"/>
          <c:max val="50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3648"/>
        <c:crosses val="autoZero"/>
        <c:crossBetween val="between"/>
        <c:majorUnit val="100000"/>
      </c:valAx>
      <c:spPr>
        <a:noFill/>
        <a:ln w="2536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Iniziali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167130467986152E-2"/>
                  <c:y val="-1.377885096100433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C6-4A67-9AB7-AD185A888EBE}"/>
                </c:ext>
              </c:extLst>
            </c:dLbl>
            <c:dLbl>
              <c:idx val="1"/>
              <c:layout>
                <c:manualLayout>
                  <c:x val="1.4688134593021035E-3"/>
                  <c:y val="-1.102308076880346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C6-4A67-9AB7-AD185A888EBE}"/>
                </c:ext>
              </c:extLst>
            </c:dLbl>
            <c:spPr>
              <a:noFill/>
              <a:ln w="2535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Attivi</c:v>
                </c:pt>
                <c:pt idx="1">
                  <c:v>Passivi</c:v>
                </c:pt>
              </c:strCache>
            </c:strRef>
          </c:cat>
          <c:val>
            <c:numRef>
              <c:f>Foglio1!$B$2:$B$3</c:f>
              <c:numCache>
                <c:formatCode>"€"\ #,##0.00;[Red]\-"€"\ #,##0.00</c:formatCode>
                <c:ptCount val="2"/>
                <c:pt idx="0">
                  <c:v>21440</c:v>
                </c:pt>
                <c:pt idx="1">
                  <c:v>109754.12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C6-4A67-9AB7-AD185A888EB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Finali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756987393475153E-2"/>
                  <c:y val="-8.2673105766025989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C6-4A67-9AB7-AD185A888EBE}"/>
                </c:ext>
              </c:extLst>
            </c:dLbl>
            <c:dLbl>
              <c:idx val="1"/>
              <c:layout>
                <c:manualLayout>
                  <c:x val="1.763409257898604E-2"/>
                  <c:y val="2.75577019220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C6-4A67-9AB7-AD185A888EBE}"/>
                </c:ext>
              </c:extLst>
            </c:dLbl>
            <c:spPr>
              <a:noFill/>
              <a:ln w="2535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Attivi</c:v>
                </c:pt>
                <c:pt idx="1">
                  <c:v>Passivi</c:v>
                </c:pt>
              </c:strCache>
            </c:strRef>
          </c:cat>
          <c:val>
            <c:numRef>
              <c:f>Foglio1!$C$2:$C$3</c:f>
              <c:numCache>
                <c:formatCode>"€"\ #,##0.00;[Red]\-"€"\ #,##0.00</c:formatCode>
                <c:ptCount val="2"/>
                <c:pt idx="0">
                  <c:v>43219.39</c:v>
                </c:pt>
                <c:pt idx="1">
                  <c:v>111825.89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C6-4A67-9AB7-AD185A888E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4064672"/>
        <c:axId val="394061928"/>
        <c:axId val="396979768"/>
      </c:bar3DChart>
      <c:catAx>
        <c:axId val="39406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4061928"/>
        <c:crosses val="autoZero"/>
        <c:auto val="1"/>
        <c:lblAlgn val="ctr"/>
        <c:lblOffset val="100"/>
        <c:noMultiLvlLbl val="0"/>
      </c:catAx>
      <c:valAx>
        <c:axId val="394061928"/>
        <c:scaling>
          <c:orientation val="minMax"/>
          <c:max val="12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94064672"/>
        <c:crosses val="autoZero"/>
        <c:crossBetween val="between"/>
        <c:majorUnit val="20000"/>
      </c:valAx>
      <c:serAx>
        <c:axId val="396979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9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797" b="0" i="0" u="none" strike="noStrike" baseline="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</a:defRPr>
            </a:pPr>
            <a:endParaRPr lang="it-IT"/>
          </a:p>
        </c:txPr>
        <c:crossAx val="394061928"/>
        <c:crosses val="autoZero"/>
        <c:tickLblSkip val="1"/>
        <c:tickMarkSkip val="1"/>
      </c:serAx>
      <c:spPr>
        <a:noFill/>
        <a:ln w="25354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5"/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Disponibilità liquide € 160.500,64 così ripartite:</a:t>
            </a: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Disponibilità liquide € 163969,26 così ripartite: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66E-2"/>
                  <c:y val="-0.3171516891389276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9E-47CE-B46E-BF0CD1673DB0}"/>
                </c:ext>
              </c:extLst>
            </c:dLbl>
            <c:dLbl>
              <c:idx val="1"/>
              <c:layout>
                <c:manualLayout>
                  <c:x val="-1.3888888888888393E-3"/>
                  <c:y val="-8.02210675380065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9E-47CE-B46E-BF0CD1673DB0}"/>
                </c:ext>
              </c:extLst>
            </c:dLbl>
            <c:dLbl>
              <c:idx val="2"/>
              <c:layout>
                <c:manualLayout>
                  <c:x val="1.527777777777768E-2"/>
                  <c:y val="-8.302022778993074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9E-47CE-B46E-BF0CD1673DB0}"/>
                </c:ext>
              </c:extLst>
            </c:dLbl>
            <c:dLbl>
              <c:idx val="3"/>
              <c:layout>
                <c:manualLayout>
                  <c:x val="2.430544619422562E-2"/>
                  <c:y val="-8.325936864609907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54166666666668"/>
                      <c:h val="9.6878936319104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49E-47CE-B46E-BF0CD1673DB0}"/>
                </c:ext>
              </c:extLst>
            </c:dLbl>
            <c:spPr>
              <a:noFill/>
              <a:ln w="2536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c/c postale n° 18245217</c:v>
                </c:pt>
                <c:pt idx="1">
                  <c:v>Libretto corrisp.</c:v>
                </c:pt>
                <c:pt idx="2">
                  <c:v>Cassa Contanti</c:v>
                </c:pt>
                <c:pt idx="3">
                  <c:v>Banca BPER</c:v>
                </c:pt>
              </c:strCache>
            </c:strRef>
          </c:cat>
          <c:val>
            <c:numRef>
              <c:f>Foglio1!$B$2:$B$5</c:f>
              <c:numCache>
                <c:formatCode>"€"\ #,##0.00;[Red]\-"€"\ #,##0.00</c:formatCode>
                <c:ptCount val="4"/>
                <c:pt idx="0">
                  <c:v>147274.07</c:v>
                </c:pt>
                <c:pt idx="1">
                  <c:v>3176.01</c:v>
                </c:pt>
                <c:pt idx="2">
                  <c:v>448</c:v>
                </c:pt>
                <c:pt idx="3">
                  <c:v>10119.56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9E-47CE-B46E-BF0CD1673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4061144"/>
        <c:axId val="394061536"/>
        <c:axId val="0"/>
      </c:bar3DChart>
      <c:catAx>
        <c:axId val="394061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4061536"/>
        <c:crosses val="autoZero"/>
        <c:auto val="1"/>
        <c:lblAlgn val="ctr"/>
        <c:lblOffset val="100"/>
        <c:noMultiLvlLbl val="0"/>
      </c:catAx>
      <c:valAx>
        <c:axId val="394061536"/>
        <c:scaling>
          <c:orientation val="minMax"/>
          <c:max val="15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94061144"/>
        <c:crosses val="autoZero"/>
        <c:crossBetween val="between"/>
        <c:majorUnit val="30000"/>
      </c:valAx>
      <c:spPr>
        <a:noFill/>
        <a:ln w="25362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986969220778855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909881158012208"/>
          <c:y val="5.2714821809922527E-2"/>
          <c:w val="0.519398300586563"/>
          <c:h val="0.81481224308410172"/>
        </c:manualLayout>
      </c:layout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Avanzo di amministrazione</c:v>
                </c:pt>
              </c:strCache>
            </c:strRef>
          </c:tx>
          <c:marker>
            <c:symbol val="diamond"/>
            <c:size val="6"/>
          </c:marker>
          <c:dLbls>
            <c:dLbl>
              <c:idx val="0"/>
              <c:layout>
                <c:manualLayout>
                  <c:x val="-1.5714297762047861E-2"/>
                  <c:y val="5.304950637535875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E6-4959-BAC1-4C2FD7F50163}"/>
                </c:ext>
              </c:extLst>
            </c:dLbl>
            <c:dLbl>
              <c:idx val="1"/>
              <c:layout>
                <c:manualLayout>
                  <c:x val="-1.5714972436728165E-2"/>
                  <c:y val="-5.539580598943984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E6-4959-BAC1-4C2FD7F50163}"/>
                </c:ext>
              </c:extLst>
            </c:dLbl>
            <c:dLbl>
              <c:idx val="2"/>
              <c:layout>
                <c:manualLayout>
                  <c:x val="-1.857053302110899E-2"/>
                  <c:y val="4.943737994114202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06461977865049"/>
                      <c:h val="6.65343546653060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E6-4959-BAC1-4C2FD7F50163}"/>
                </c:ext>
              </c:extLst>
            </c:dLbl>
            <c:dLbl>
              <c:idx val="3"/>
              <c:layout>
                <c:manualLayout>
                  <c:x val="-1.5714410207827913E-2"/>
                  <c:y val="-4.117406567478194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E6-4959-BAC1-4C2FD7F50163}"/>
                </c:ext>
              </c:extLst>
            </c:dLbl>
            <c:spPr>
              <a:noFill/>
              <a:ln w="2537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Foglio1!$B$2:$B$5</c:f>
              <c:numCache>
                <c:formatCode>"€"\ #,##0.00;[Red]\-"€"\ #,##0.00</c:formatCode>
                <c:ptCount val="4"/>
                <c:pt idx="0">
                  <c:v>110655.36</c:v>
                </c:pt>
                <c:pt idx="1">
                  <c:v>122046.62</c:v>
                </c:pt>
                <c:pt idx="2">
                  <c:v>75655.14</c:v>
                </c:pt>
                <c:pt idx="3">
                  <c:v>91894.14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5E6-4959-BAC1-4C2FD7F501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716808"/>
        <c:axId val="207001248"/>
      </c:lineChart>
      <c:catAx>
        <c:axId val="319716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7001248"/>
        <c:crosses val="autoZero"/>
        <c:auto val="1"/>
        <c:lblAlgn val="ctr"/>
        <c:lblOffset val="100"/>
        <c:noMultiLvlLbl val="0"/>
      </c:catAx>
      <c:valAx>
        <c:axId val="207001248"/>
        <c:scaling>
          <c:orientation val="minMax"/>
          <c:max val="150000"/>
          <c:min val="0"/>
        </c:scaling>
        <c:delete val="0"/>
        <c:axPos val="l"/>
        <c:majorGridlines/>
        <c:numFmt formatCode="&quot;€&quot;\ #,##0.00;[Red]\-&quot;€&quot;\ #,##0.00" sourceLinked="1"/>
        <c:majorTickMark val="out"/>
        <c:minorTickMark val="none"/>
        <c:tickLblPos val="nextTo"/>
        <c:crossAx val="319716808"/>
        <c:crosses val="autoZero"/>
        <c:crossBetween val="between"/>
        <c:majorUnit val="25000"/>
      </c:valAx>
      <c:spPr>
        <a:noFill/>
        <a:ln w="25372">
          <a:noFill/>
        </a:ln>
      </c:spPr>
    </c:plotArea>
    <c:legend>
      <c:legendPos val="r"/>
      <c:layout>
        <c:manualLayout>
          <c:xMode val="edge"/>
          <c:yMode val="edge"/>
          <c:x val="0.72706901640865085"/>
          <c:y val="0.2499624964232702"/>
          <c:w val="0.26436201363480555"/>
          <c:h val="0.5389991559425116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Avanzo di amministrazione</c:v>
                </c:pt>
              </c:strCache>
            </c:strRef>
          </c:tx>
          <c:invertIfNegative val="0"/>
          <c:dLbls>
            <c:spPr>
              <a:noFill/>
              <a:ln w="2538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Competenza al 31/12/2022</c:v>
                </c:pt>
                <c:pt idx="1">
                  <c:v>Competenza al 31/12/2023</c:v>
                </c:pt>
              </c:strCache>
            </c:strRef>
          </c:cat>
          <c:val>
            <c:numRef>
              <c:f>Foglio1!$B$2:$B$3</c:f>
              <c:numCache>
                <c:formatCode>"€"\ #,##0.00;[Red]\-"€"\ #,##0.00</c:formatCode>
                <c:ptCount val="2"/>
                <c:pt idx="0">
                  <c:v>75655.14</c:v>
                </c:pt>
                <c:pt idx="1">
                  <c:v>91894.14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2A-4118-8FF7-D1D79B476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9184968"/>
        <c:axId val="379188888"/>
        <c:axId val="0"/>
      </c:bar3DChart>
      <c:catAx>
        <c:axId val="379184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9188888"/>
        <c:crosses val="autoZero"/>
        <c:auto val="1"/>
        <c:lblAlgn val="ctr"/>
        <c:lblOffset val="100"/>
        <c:noMultiLvlLbl val="0"/>
      </c:catAx>
      <c:valAx>
        <c:axId val="379188888"/>
        <c:scaling>
          <c:orientation val="minMax"/>
          <c:max val="100000"/>
          <c:min val="0"/>
        </c:scaling>
        <c:delete val="0"/>
        <c:axPos val="l"/>
        <c:majorGridlines/>
        <c:numFmt formatCode="&quot;€&quot;\ #,##0.00;[Red]\-&quot;€&quot;\ #,##0.00" sourceLinked="1"/>
        <c:majorTickMark val="out"/>
        <c:minorTickMark val="none"/>
        <c:tickLblPos val="nextTo"/>
        <c:crossAx val="379184968"/>
        <c:crosses val="autoZero"/>
        <c:crossBetween val="between"/>
        <c:majorUnit val="20000"/>
      </c:valAx>
      <c:spPr>
        <a:noFill/>
        <a:ln w="25380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174418604651164E-2"/>
                  <c:y val="-0.236773322859870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E3-437D-AEE8-9B12C378207F}"/>
                </c:ext>
              </c:extLst>
            </c:dLbl>
            <c:dLbl>
              <c:idx val="1"/>
              <c:layout>
                <c:manualLayout>
                  <c:x val="2.9069824665812122E-2"/>
                  <c:y val="-0.13519406110987259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28197674418602"/>
                      <c:h val="8.70532910223989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BE3-437D-AEE8-9B12C378207F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Disavanzo nel Preventivo 2023</c:v>
                </c:pt>
                <c:pt idx="1">
                  <c:v>Avanzo Effettivo Esercizio 2023</c:v>
                </c:pt>
              </c:strCache>
            </c:strRef>
          </c:cat>
          <c:val>
            <c:numRef>
              <c:f>Foglio1!$B$2:$B$3</c:f>
              <c:numCache>
                <c:formatCode>"€"\ #,##0.00;[Red]\-"€"\ #,##0.00</c:formatCode>
                <c:ptCount val="2"/>
                <c:pt idx="0">
                  <c:v>-44705.45</c:v>
                </c:pt>
                <c:pt idx="1">
                  <c:v>16239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E3-437D-AEE8-9B12C3782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379187712"/>
        <c:axId val="379186536"/>
        <c:axId val="0"/>
      </c:bar3DChart>
      <c:catAx>
        <c:axId val="37918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9186536"/>
        <c:crosses val="autoZero"/>
        <c:auto val="1"/>
        <c:lblAlgn val="ctr"/>
        <c:lblOffset val="100"/>
        <c:noMultiLvlLbl val="0"/>
      </c:catAx>
      <c:valAx>
        <c:axId val="379186536"/>
        <c:scaling>
          <c:orientation val="minMax"/>
          <c:max val="20000"/>
          <c:min val="-5000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79187712"/>
        <c:crosses val="autoZero"/>
        <c:crossBetween val="between"/>
        <c:majorUnit val="1000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089506172839507E-2"/>
          <c:y val="6.538194444444452E-2"/>
          <c:w val="0.62350862751448655"/>
          <c:h val="0.77031249999999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563460362013792E-3"/>
                  <c:y val="2.442036354934921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E8-42A1-A041-737A1E6630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A carico degli iscritti</c:v>
                </c:pt>
              </c:strCache>
            </c:strRef>
          </c:cat>
          <c:val>
            <c:numRef>
              <c:f>Foglio1!$B$2</c:f>
              <c:numCache>
                <c:formatCode>"€"\ #,##0.00;[Red]\-"€"\ #,##0.00</c:formatCode>
                <c:ptCount val="1"/>
                <c:pt idx="0">
                  <c:v>416480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E8-42A1-A041-737A1E66307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561228132809712E-3"/>
                  <c:y val="2.71278428430663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E8-42A1-A041-737A1E66307E}"/>
                </c:ext>
              </c:extLst>
            </c:dLbl>
            <c:spPr>
              <a:noFill/>
              <a:ln w="2554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A carico degli iscritti</c:v>
                </c:pt>
              </c:strCache>
            </c:strRef>
          </c:cat>
          <c:val>
            <c:numRef>
              <c:f>Foglio1!$C$2</c:f>
              <c:numCache>
                <c:formatCode>"€"\ #,##0.00;[Red]\-"€"\ #,##0.00</c:formatCode>
                <c:ptCount val="1"/>
                <c:pt idx="0">
                  <c:v>413380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E8-42A1-A041-737A1E663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9188104"/>
        <c:axId val="379190064"/>
      </c:barChart>
      <c:catAx>
        <c:axId val="379188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9190064"/>
        <c:crosses val="autoZero"/>
        <c:auto val="1"/>
        <c:lblAlgn val="ctr"/>
        <c:lblOffset val="100"/>
        <c:noMultiLvlLbl val="0"/>
      </c:catAx>
      <c:valAx>
        <c:axId val="379190064"/>
        <c:scaling>
          <c:orientation val="minMax"/>
          <c:max val="430000"/>
          <c:min val="33000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79188104"/>
        <c:crosses val="autoZero"/>
        <c:crossBetween val="between"/>
        <c:majorUnit val="10000"/>
      </c:valAx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81164021164021194"/>
          <c:y val="0.33467741935483908"/>
          <c:w val="0.18518518518518529"/>
          <c:h val="0.41129032258064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7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837962962962917"/>
          <c:y val="5.4443176623362406E-2"/>
          <c:w val="0.59932261592300951"/>
          <c:h val="0.64879380433139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983635597290121E-3"/>
                  <c:y val="1.614530605949010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73070963634946"/>
                      <c:h val="8.03095491645757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D2-4C1F-B0B2-42B45341F52A}"/>
                </c:ext>
              </c:extLst>
            </c:dLbl>
            <c:dLbl>
              <c:idx val="1"/>
              <c:layout>
                <c:manualLayout>
                  <c:x val="-2.6426431715873121E-3"/>
                  <c:y val="-1.880631523010884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D2-4C1F-B0B2-42B45341F52A}"/>
                </c:ext>
              </c:extLst>
            </c:dLbl>
            <c:dLbl>
              <c:idx val="2"/>
              <c:layout>
                <c:manualLayout>
                  <c:x val="-9.4969177443016677E-3"/>
                  <c:y val="-1.617242678357958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D2-4C1F-B0B2-42B45341F52A}"/>
                </c:ext>
              </c:extLst>
            </c:dLbl>
            <c:dLbl>
              <c:idx val="3"/>
              <c:layout>
                <c:manualLayout>
                  <c:x val="-5.1500209503286881E-3"/>
                  <c:y val="2.426414907245005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D2-4C1F-B0B2-42B45341F52A}"/>
                </c:ext>
              </c:extLst>
            </c:dLbl>
            <c:spPr>
              <a:noFill/>
              <a:ln w="2458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Corsi di aggiorn.</c:v>
                </c:pt>
                <c:pt idx="1">
                  <c:v>Onere di part. gest.</c:v>
                </c:pt>
              </c:strCache>
            </c:strRef>
          </c:cat>
          <c:val>
            <c:numRef>
              <c:f>Foglio1!$B$2:$B$3</c:f>
              <c:numCache>
                <c:formatCode>"€"\ #,##0.00;[Red]\-"€"\ #,##0.00</c:formatCode>
                <c:ptCount val="2"/>
                <c:pt idx="0">
                  <c:v>15000</c:v>
                </c:pt>
                <c:pt idx="1">
                  <c:v>4700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D2-4C1F-B0B2-42B45341F52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8906694315906568E-3"/>
                  <c:y val="1.613174569744544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D2-4C1F-B0B2-42B45341F52A}"/>
                </c:ext>
              </c:extLst>
            </c:dLbl>
            <c:dLbl>
              <c:idx val="1"/>
              <c:layout>
                <c:manualLayout>
                  <c:x val="2.6426431715873121E-3"/>
                  <c:y val="2.151605695182544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D2-4C1F-B0B2-42B45341F52A}"/>
                </c:ext>
              </c:extLst>
            </c:dLbl>
            <c:dLbl>
              <c:idx val="2"/>
              <c:layout>
                <c:manualLayout>
                  <c:x val="-3.6259706392803852E-3"/>
                  <c:y val="2.425291939763176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D2-4C1F-B0B2-42B45341F52A}"/>
                </c:ext>
              </c:extLst>
            </c:dLbl>
            <c:dLbl>
              <c:idx val="3"/>
              <c:layout>
                <c:manualLayout>
                  <c:x val="5.6456929658495565E-3"/>
                  <c:y val="-1.884699631624290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D2-4C1F-B0B2-42B45341F52A}"/>
                </c:ext>
              </c:extLst>
            </c:dLbl>
            <c:spPr>
              <a:noFill/>
              <a:ln w="2458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Corsi di aggiorn.</c:v>
                </c:pt>
                <c:pt idx="1">
                  <c:v>Onere di part. gest.</c:v>
                </c:pt>
              </c:strCache>
            </c:strRef>
          </c:cat>
          <c:val>
            <c:numRef>
              <c:f>Foglio1!$C$2:$C$3</c:f>
              <c:numCache>
                <c:formatCode>"€"\ #,##0.00;[Red]\-"€"\ #,##0.00</c:formatCode>
                <c:ptCount val="2"/>
                <c:pt idx="0">
                  <c:v>18308.810000000001</c:v>
                </c:pt>
                <c:pt idx="1">
                  <c:v>4515.87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D2-4C1F-B0B2-42B45341F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9188496"/>
        <c:axId val="379183400"/>
      </c:barChart>
      <c:catAx>
        <c:axId val="37918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9183400"/>
        <c:crosses val="autoZero"/>
        <c:auto val="1"/>
        <c:lblAlgn val="ctr"/>
        <c:lblOffset val="100"/>
        <c:noMultiLvlLbl val="0"/>
      </c:catAx>
      <c:valAx>
        <c:axId val="379183400"/>
        <c:scaling>
          <c:orientation val="minMax"/>
          <c:max val="20000"/>
          <c:min val="0"/>
        </c:scaling>
        <c:delete val="0"/>
        <c:axPos val="l"/>
        <c:majorGridlines/>
        <c:numFmt formatCode="&quot;€&quot;\ #,##0.00;[Red]\-&quot;€&quot;\ #,##0.00" sourceLinked="1"/>
        <c:majorTickMark val="out"/>
        <c:minorTickMark val="none"/>
        <c:tickLblPos val="nextTo"/>
        <c:crossAx val="379188496"/>
        <c:crosses val="autoZero"/>
        <c:crossBetween val="between"/>
        <c:majorUnit val="2000"/>
      </c:valAx>
      <c:spPr>
        <a:noFill/>
        <a:ln w="24587">
          <a:noFill/>
        </a:ln>
      </c:spPr>
    </c:plotArea>
    <c:legend>
      <c:legendPos val="r"/>
      <c:layout>
        <c:manualLayout>
          <c:xMode val="edge"/>
          <c:yMode val="edge"/>
          <c:x val="0.79088121789146804"/>
          <c:y val="0.34565292014554533"/>
          <c:w val="0.19985961692353482"/>
          <c:h val="0.357846395961068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47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554935532717007"/>
          <c:y val="5.4443158564279719E-2"/>
          <c:w val="0.59932261592300951"/>
          <c:h val="0.64879380433139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465424731639896E-2"/>
                  <c:y val="1.614530605949015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59-4660-BFEE-51694752C79F}"/>
                </c:ext>
              </c:extLst>
            </c:dLbl>
            <c:dLbl>
              <c:idx val="1"/>
              <c:layout>
                <c:manualLayout>
                  <c:x val="-5.5105404823464548E-3"/>
                  <c:y val="-1.073366220036367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59-4660-BFEE-51694752C79F}"/>
                </c:ext>
              </c:extLst>
            </c:dLbl>
            <c:dLbl>
              <c:idx val="2"/>
              <c:layout>
                <c:manualLayout>
                  <c:x val="-9.4969177443016677E-3"/>
                  <c:y val="-1.617242678357958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59-4660-BFEE-51694752C79F}"/>
                </c:ext>
              </c:extLst>
            </c:dLbl>
            <c:dLbl>
              <c:idx val="3"/>
              <c:layout>
                <c:manualLayout>
                  <c:x val="-5.1500209503286881E-3"/>
                  <c:y val="2.426414907245005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59-4660-BFEE-51694752C79F}"/>
                </c:ext>
              </c:extLst>
            </c:dLbl>
            <c:spPr>
              <a:noFill/>
              <a:ln w="2458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Trasferimenti coorenti</c:v>
                </c:pt>
                <c:pt idx="1">
                  <c:v>Vendita beni</c:v>
                </c:pt>
                <c:pt idx="2">
                  <c:v>Interessi</c:v>
                </c:pt>
              </c:strCache>
            </c:strRef>
          </c:cat>
          <c:val>
            <c:numRef>
              <c:f>Foglio1!$B$2:$B$4</c:f>
              <c:numCache>
                <c:formatCode>"€"\ #,##0.00;[Red]\-"€"\ #,##0.00</c:formatCode>
                <c:ptCount val="3"/>
                <c:pt idx="0">
                  <c:v>2500</c:v>
                </c:pt>
                <c:pt idx="1">
                  <c:v>34.549999999999997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59-4660-BFEE-51694752C79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825944263657784E-2"/>
                  <c:y val="2.958616741368721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59-4660-BFEE-51694752C79F}"/>
                </c:ext>
              </c:extLst>
            </c:dLbl>
            <c:dLbl>
              <c:idx val="1"/>
              <c:layout>
                <c:manualLayout>
                  <c:x val="8.3784377931055976E-3"/>
                  <c:y val="2.420694129507390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59-4660-BFEE-51694752C79F}"/>
                </c:ext>
              </c:extLst>
            </c:dLbl>
            <c:dLbl>
              <c:idx val="2"/>
              <c:layout>
                <c:manualLayout>
                  <c:x val="-3.6259706392803852E-3"/>
                  <c:y val="2.425291939763176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59-4660-BFEE-51694752C79F}"/>
                </c:ext>
              </c:extLst>
            </c:dLbl>
            <c:dLbl>
              <c:idx val="3"/>
              <c:layout>
                <c:manualLayout>
                  <c:x val="5.6456929658495565E-3"/>
                  <c:y val="-1.884699631624290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59-4660-BFEE-51694752C79F}"/>
                </c:ext>
              </c:extLst>
            </c:dLbl>
            <c:spPr>
              <a:noFill/>
              <a:ln w="2458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Trasferimenti coorenti</c:v>
                </c:pt>
                <c:pt idx="1">
                  <c:v>Vendita beni</c:v>
                </c:pt>
                <c:pt idx="2">
                  <c:v>Interessi</c:v>
                </c:pt>
              </c:strCache>
            </c:strRef>
          </c:cat>
          <c:val>
            <c:numRef>
              <c:f>Foglio1!$C$2:$C$4</c:f>
              <c:numCache>
                <c:formatCode>"€"\ #,##0.00;[Red]\-"€"\ #,##0.00</c:formatCode>
                <c:ptCount val="3"/>
                <c:pt idx="1">
                  <c:v>0</c:v>
                </c:pt>
                <c:pt idx="2">
                  <c:v>11.01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359-4660-BFEE-51694752C7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604664"/>
        <c:axId val="321605840"/>
      </c:barChart>
      <c:catAx>
        <c:axId val="321604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1605840"/>
        <c:crosses val="autoZero"/>
        <c:auto val="1"/>
        <c:lblAlgn val="ctr"/>
        <c:lblOffset val="100"/>
        <c:noMultiLvlLbl val="0"/>
      </c:catAx>
      <c:valAx>
        <c:axId val="321605840"/>
        <c:scaling>
          <c:orientation val="minMax"/>
          <c:max val="3000"/>
          <c:min val="0"/>
        </c:scaling>
        <c:delete val="0"/>
        <c:axPos val="l"/>
        <c:majorGridlines/>
        <c:numFmt formatCode="&quot;€&quot;\ #,##0.00;[Red]\-&quot;€&quot;\ #,##0.00" sourceLinked="1"/>
        <c:majorTickMark val="out"/>
        <c:minorTickMark val="none"/>
        <c:tickLblPos val="nextTo"/>
        <c:crossAx val="321604664"/>
        <c:crosses val="autoZero"/>
        <c:crossBetween val="between"/>
        <c:majorUnit val="1000"/>
      </c:valAx>
      <c:spPr>
        <a:noFill/>
        <a:ln w="24587">
          <a:noFill/>
        </a:ln>
      </c:spPr>
    </c:plotArea>
    <c:legend>
      <c:legendPos val="r"/>
      <c:layout>
        <c:manualLayout>
          <c:xMode val="edge"/>
          <c:yMode val="edge"/>
          <c:x val="0.79088121789146804"/>
          <c:y val="0.34565292014554533"/>
          <c:w val="0.19985961692353482"/>
          <c:h val="0.357846395961068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47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089506172839507E-2"/>
          <c:y val="6.538194444444452E-2"/>
          <c:w val="0.62350862751448655"/>
          <c:h val="0.77031249999999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563460362013792E-3"/>
                  <c:y val="2.442036354934921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BF-4DFB-9303-FE55806DF2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Ritenute erariali</c:v>
                </c:pt>
              </c:strCache>
            </c:strRef>
          </c:cat>
          <c:val>
            <c:numRef>
              <c:f>Foglio1!$B$2</c:f>
              <c:numCache>
                <c:formatCode>"€"\ #,##0.00;[Red]\-"€"\ #,##0.00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BF-4DFB-9303-FE55806DF28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561228132809712E-3"/>
                  <c:y val="2.71278428430663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BF-4DFB-9303-FE55806DF28A}"/>
                </c:ext>
              </c:extLst>
            </c:dLbl>
            <c:spPr>
              <a:noFill/>
              <a:ln w="2554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</c:f>
              <c:strCache>
                <c:ptCount val="1"/>
                <c:pt idx="0">
                  <c:v>Ritenute erariali</c:v>
                </c:pt>
              </c:strCache>
            </c:strRef>
          </c:cat>
          <c:val>
            <c:numRef>
              <c:f>Foglio1!$C$2</c:f>
              <c:numCache>
                <c:formatCode>"€"\ #,##0.00;[Red]\-"€"\ #,##0.00</c:formatCode>
                <c:ptCount val="1"/>
                <c:pt idx="0">
                  <c:v>8130.5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BF-4DFB-9303-FE55806DF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687960"/>
        <c:axId val="319686000"/>
      </c:barChart>
      <c:catAx>
        <c:axId val="319687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686000"/>
        <c:crosses val="autoZero"/>
        <c:auto val="1"/>
        <c:lblAlgn val="ctr"/>
        <c:lblOffset val="100"/>
        <c:noMultiLvlLbl val="0"/>
      </c:catAx>
      <c:valAx>
        <c:axId val="319686000"/>
        <c:scaling>
          <c:orientation val="minMax"/>
          <c:max val="1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7960"/>
        <c:crosses val="autoZero"/>
        <c:crossBetween val="between"/>
        <c:majorUnit val="2000"/>
      </c:valAx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81164021164021194"/>
          <c:y val="0.33467741935483908"/>
          <c:w val="0.18518518518518529"/>
          <c:h val="0.41129032258064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7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594135802469162"/>
          <c:y val="0.13524681140484693"/>
          <c:w val="0.75708333333333422"/>
          <c:h val="0.6395405057761135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Totale Entrate Complessive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042E-2"/>
                  <c:y val="-0.3296022208193619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54-4C3E-BE95-F33B13879EEC}"/>
                </c:ext>
              </c:extLst>
            </c:dLbl>
            <c:dLbl>
              <c:idx val="1"/>
              <c:layout>
                <c:manualLayout>
                  <c:x val="1.0802469135802469E-2"/>
                  <c:y val="-0.2920138878612798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54-4C3E-BE95-F33B13879EEC}"/>
                </c:ext>
              </c:extLst>
            </c:dLbl>
            <c:dLbl>
              <c:idx val="2"/>
              <c:layout>
                <c:manualLayout>
                  <c:x val="1.8518518518518517E-2"/>
                  <c:y val="-0.268883236469955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54-4C3E-BE95-F33B13879EEC}"/>
                </c:ext>
              </c:extLst>
            </c:dLbl>
            <c:dLbl>
              <c:idx val="3"/>
              <c:layout>
                <c:manualLayout>
                  <c:x val="1.5432098765432098E-2"/>
                  <c:y val="-8.6736414066069564E-2"/>
                </c:manualLayout>
              </c:layout>
              <c:spPr>
                <a:noFill/>
                <a:ln w="25372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59567901234568"/>
                      <c:h val="0.105905300558004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754-4C3E-BE95-F33B13879EEC}"/>
                </c:ext>
              </c:extLst>
            </c:dLbl>
            <c:spPr>
              <a:noFill/>
              <a:ln w="2537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Prevent. 2023</c:v>
                </c:pt>
                <c:pt idx="1">
                  <c:v>Accertato</c:v>
                </c:pt>
                <c:pt idx="2">
                  <c:v>Incassato</c:v>
                </c:pt>
                <c:pt idx="3">
                  <c:v>Da Incassare</c:v>
                </c:pt>
              </c:strCache>
            </c:strRef>
          </c:cat>
          <c:val>
            <c:numRef>
              <c:f>Foglio1!$B$2:$B$5</c:f>
              <c:numCache>
                <c:formatCode>"€"\ #,##0.00;[Red]\-"€"\ #,##0.00</c:formatCode>
                <c:ptCount val="4"/>
                <c:pt idx="0">
                  <c:v>438724.55</c:v>
                </c:pt>
                <c:pt idx="1">
                  <c:v>444346.19</c:v>
                </c:pt>
                <c:pt idx="2">
                  <c:v>401126.8</c:v>
                </c:pt>
                <c:pt idx="3">
                  <c:v>43219.39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54-4C3E-BE95-F33B13879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9686392"/>
        <c:axId val="319684824"/>
        <c:axId val="0"/>
      </c:bar3DChart>
      <c:catAx>
        <c:axId val="319686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684824"/>
        <c:crosses val="autoZero"/>
        <c:auto val="1"/>
        <c:lblAlgn val="ctr"/>
        <c:lblOffset val="100"/>
        <c:noMultiLvlLbl val="0"/>
      </c:catAx>
      <c:valAx>
        <c:axId val="319684824"/>
        <c:scaling>
          <c:orientation val="minMax"/>
          <c:max val="50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6392"/>
        <c:crosses val="autoZero"/>
        <c:crossBetween val="between"/>
        <c:majorUnit val="100000"/>
      </c:valAx>
      <c:spPr>
        <a:noFill/>
        <a:ln w="25372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54166666666691"/>
          <c:y val="5.2714821809922589E-2"/>
          <c:w val="0.61994586614173453"/>
          <c:h val="0.457024331089329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Preventivo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992859692966797E-2"/>
                  <c:y val="1.05355228316536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5-4506-83ED-0ACB3914F470}"/>
                </c:ext>
              </c:extLst>
            </c:dLbl>
            <c:dLbl>
              <c:idx val="1"/>
              <c:layout>
                <c:manualLayout>
                  <c:x val="1.5708675473045341E-2"/>
                  <c:y val="4.7613111059026532E-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65-4506-83ED-0ACB3914F470}"/>
                </c:ext>
              </c:extLst>
            </c:dLbl>
            <c:dLbl>
              <c:idx val="2"/>
              <c:layout>
                <c:manualLayout>
                  <c:x val="-2.8561228132810757E-3"/>
                  <c:y val="2.815875691282731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65-4506-83ED-0ACB3914F470}"/>
                </c:ext>
              </c:extLst>
            </c:dLbl>
            <c:dLbl>
              <c:idx val="3"/>
              <c:layout>
                <c:manualLayout>
                  <c:x val="-2.8561228132809712E-3"/>
                  <c:y val="-1.43573376950427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65-4506-83ED-0ACB3914F470}"/>
                </c:ext>
              </c:extLst>
            </c:dLbl>
            <c:spPr>
              <a:noFill/>
              <a:ln w="2533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Organi dell'ente</c:v>
                </c:pt>
                <c:pt idx="1">
                  <c:v>Personale in servizio</c:v>
                </c:pt>
                <c:pt idx="2">
                  <c:v>Aquisto beni e servizi</c:v>
                </c:pt>
                <c:pt idx="3">
                  <c:v>Funzionamento ufficio</c:v>
                </c:pt>
              </c:strCache>
            </c:strRef>
          </c:cat>
          <c:val>
            <c:numRef>
              <c:f>Foglio1!$B$2:$B$5</c:f>
              <c:numCache>
                <c:formatCode>"€"\ #,##0.00;[Red]\-"€"\ #,##0.00</c:formatCode>
                <c:ptCount val="4"/>
                <c:pt idx="0">
                  <c:v>103400</c:v>
                </c:pt>
                <c:pt idx="1">
                  <c:v>89000</c:v>
                </c:pt>
                <c:pt idx="2">
                  <c:v>37000</c:v>
                </c:pt>
                <c:pt idx="3">
                  <c:v>50500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65-4506-83ED-0ACB3914F47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Consuntivo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7121331807818655E-3"/>
                  <c:y val="2.786055162990629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65-4506-83ED-0ACB3914F470}"/>
                </c:ext>
              </c:extLst>
            </c:dLbl>
            <c:dLbl>
              <c:idx val="1"/>
              <c:layout>
                <c:manualLayout>
                  <c:x val="1.2852496436874397E-2"/>
                  <c:y val="-1.599018615389985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85760709757761"/>
                      <c:h val="7.49716006841766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7865-4506-83ED-0ACB3914F470}"/>
                </c:ext>
              </c:extLst>
            </c:dLbl>
            <c:dLbl>
              <c:idx val="2"/>
              <c:layout>
                <c:manualLayout>
                  <c:x val="-9.9964298464833984E-3"/>
                  <c:y val="7.6513092608198685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64191360228489"/>
                      <c:h val="8.00380984675838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865-4506-83ED-0ACB3914F470}"/>
                </c:ext>
              </c:extLst>
            </c:dLbl>
            <c:dLbl>
              <c:idx val="3"/>
              <c:layout>
                <c:manualLayout>
                  <c:x val="-5.7122456265620465E-3"/>
                  <c:y val="2.4600439827858755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65-4506-83ED-0ACB3914F470}"/>
                </c:ext>
              </c:extLst>
            </c:dLbl>
            <c:spPr>
              <a:noFill/>
              <a:ln w="2533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Organi dell'ente</c:v>
                </c:pt>
                <c:pt idx="1">
                  <c:v>Personale in servizio</c:v>
                </c:pt>
                <c:pt idx="2">
                  <c:v>Aquisto beni e servizi</c:v>
                </c:pt>
                <c:pt idx="3">
                  <c:v>Funzionamento ufficio</c:v>
                </c:pt>
              </c:strCache>
            </c:strRef>
          </c:cat>
          <c:val>
            <c:numRef>
              <c:f>Foglio1!$C$2:$C$5</c:f>
              <c:numCache>
                <c:formatCode>"€"\ #,##0.00;[Red]\-"€"\ #,##0.00</c:formatCode>
                <c:ptCount val="4"/>
                <c:pt idx="0">
                  <c:v>71559.429999999993</c:v>
                </c:pt>
                <c:pt idx="1">
                  <c:v>95902.83</c:v>
                </c:pt>
                <c:pt idx="2">
                  <c:v>41374.01</c:v>
                </c:pt>
                <c:pt idx="3">
                  <c:v>44167.79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865-4506-83ED-0ACB3914F4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687176"/>
        <c:axId val="319686784"/>
      </c:barChart>
      <c:catAx>
        <c:axId val="319687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9686784"/>
        <c:crosses val="autoZero"/>
        <c:auto val="1"/>
        <c:lblAlgn val="ctr"/>
        <c:lblOffset val="100"/>
        <c:noMultiLvlLbl val="0"/>
      </c:catAx>
      <c:valAx>
        <c:axId val="319686784"/>
        <c:scaling>
          <c:orientation val="minMax"/>
          <c:max val="120000"/>
          <c:min val="0"/>
        </c:scaling>
        <c:delete val="0"/>
        <c:axPos val="l"/>
        <c:majorGridlines/>
        <c:numFmt formatCode="\€\ #,##0.00" sourceLinked="0"/>
        <c:majorTickMark val="out"/>
        <c:minorTickMark val="none"/>
        <c:tickLblPos val="nextTo"/>
        <c:crossAx val="319687176"/>
        <c:crosses val="autoZero"/>
        <c:crossBetween val="between"/>
        <c:majorUnit val="20000"/>
      </c:valAx>
      <c:spPr>
        <a:noFill/>
        <a:ln w="25369">
          <a:noFill/>
        </a:ln>
      </c:spPr>
    </c:plotArea>
    <c:legend>
      <c:legendPos val="r"/>
      <c:layout>
        <c:manualLayout>
          <c:xMode val="edge"/>
          <c:yMode val="edge"/>
          <c:x val="0.81672248662598024"/>
          <c:y val="0.28655951888217901"/>
          <c:w val="0.18208446364768491"/>
          <c:h val="0.317030314212623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6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5E424-0851-4F14-A744-5EF8CDE1C322}" type="datetimeFigureOut">
              <a:rPr lang="it-IT" smtClean="0"/>
              <a:pPr/>
              <a:t>16/03/2024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52437-228D-4A28-976A-DDDBA6C01FD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04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AC66A66-7642-4B51-B3AD-71F39BFE53A4}" type="datetimeFigureOut">
              <a:rPr lang="it-IT"/>
              <a:pPr>
                <a:defRPr/>
              </a:pPr>
              <a:t>16/03/2024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5970F7-ACCE-46BA-8A18-F3C343AF7D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73621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D3FAF0-E4CD-4FD3-9065-62AA295AA8D4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49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AF116-A992-4196-AFDD-B427C49D626B}" type="slidenum">
              <a:rPr lang="it-IT" altLang="it-IT" smtClean="0"/>
              <a:pPr/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3173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98B382-ACF9-459E-8038-17E6147FAABF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up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Figura a mano libera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Connettore 1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ADB2F9-1561-41B2-83BE-8C3DAFC5BA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695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2EA4-845F-42F1-9A4F-31036E37AD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838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9D18E-67CF-4D53-883E-A150457A1F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486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C488-1D29-43B2-8922-47341A69EE3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491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Gallon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1C40-5432-4377-9F10-0CA8428F24F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23511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2CE15-EF5D-4677-A1DB-3B4BF45F5D4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988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C7E13-6938-475F-906F-AFE2DCFD3E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0276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C501-4E38-4FA8-8475-60A907F744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223983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5723-9AE9-4A83-AA64-5022CF0913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9961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86D6-94C1-484C-98E5-5908A31B4D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6659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Figura a mano libera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Gallon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74EB6-CCF5-42FF-B7D7-8B695E5CF04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7946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7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it-IT"/>
              <a:t>A. Navanteri 21 marzo 2024</a:t>
            </a: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C955982-39AD-44F9-8FA4-5779C5B684E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39" r:id="rId2"/>
    <p:sldLayoutId id="2147484044" r:id="rId3"/>
    <p:sldLayoutId id="2147484045" r:id="rId4"/>
    <p:sldLayoutId id="2147484046" r:id="rId5"/>
    <p:sldLayoutId id="2147484047" r:id="rId6"/>
    <p:sldLayoutId id="2147484040" r:id="rId7"/>
    <p:sldLayoutId id="2147484048" r:id="rId8"/>
    <p:sldLayoutId id="2147484049" r:id="rId9"/>
    <p:sldLayoutId id="2147484041" r:id="rId10"/>
    <p:sldLayoutId id="2147484042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112567"/>
          </a:xfrm>
        </p:spPr>
        <p:txBody>
          <a:bodyPr/>
          <a:lstStyle/>
          <a:p>
            <a:pPr algn="ctr" defTabSz="912813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it-IT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OPI Varese</a:t>
            </a:r>
            <a:br>
              <a:rPr lang="it-IT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it-IT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CONTO CONSUNTIVO</a:t>
            </a:r>
            <a:br>
              <a:rPr lang="it-IT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it-IT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</a:t>
            </a:r>
            <a:br>
              <a:rPr lang="it-IT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it-IT" sz="24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Tesoriere Dott. Alessandro Navanteri</a:t>
            </a:r>
            <a:br>
              <a:rPr lang="it-IT" sz="24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it-IT" sz="16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Assemblea degli iscritti 21 marzo 2024</a:t>
            </a:r>
          </a:p>
        </p:txBody>
      </p:sp>
      <p:sp>
        <p:nvSpPr>
          <p:cNvPr id="10243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  <a:endParaRPr lang="it-IT" altLang="it-IT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TITOLO 1: USCITE CORRENTI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358380"/>
              </p:ext>
            </p:extLst>
          </p:nvPr>
        </p:nvGraphicFramePr>
        <p:xfrm>
          <a:off x="269832" y="1844675"/>
          <a:ext cx="8893175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57606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TITOLO 1: USCITE CORRENTI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061954"/>
              </p:ext>
            </p:extLst>
          </p:nvPr>
        </p:nvGraphicFramePr>
        <p:xfrm>
          <a:off x="250825" y="2060575"/>
          <a:ext cx="8893175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TITOLO 1: USCITE CORRENTI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229920"/>
              </p:ext>
            </p:extLst>
          </p:nvPr>
        </p:nvGraphicFramePr>
        <p:xfrm>
          <a:off x="250825" y="1916113"/>
          <a:ext cx="8893175" cy="494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7606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TITOLO 1: USCITE CORRENTI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470640"/>
              </p:ext>
            </p:extLst>
          </p:nvPr>
        </p:nvGraphicFramePr>
        <p:xfrm>
          <a:off x="250825" y="2133600"/>
          <a:ext cx="864235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7606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dirty="0"/>
              <a:t>TITOLO II: USCITE IN CONTO CAPITALE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869218"/>
              </p:ext>
            </p:extLst>
          </p:nvPr>
        </p:nvGraphicFramePr>
        <p:xfrm>
          <a:off x="250825" y="2133600"/>
          <a:ext cx="864235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592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dirty="0">
                <a:effectLst/>
              </a:rPr>
              <a:t>TITOLO II: USCITE IN CONTO CAPITALE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120044"/>
              </p:ext>
            </p:extLst>
          </p:nvPr>
        </p:nvGraphicFramePr>
        <p:xfrm>
          <a:off x="250825" y="1916113"/>
          <a:ext cx="8893175" cy="4681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USCITE: GESTIONE COMPETENZA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094627"/>
              </p:ext>
            </p:extLst>
          </p:nvPr>
        </p:nvGraphicFramePr>
        <p:xfrm>
          <a:off x="250825" y="1916113"/>
          <a:ext cx="8893175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557338"/>
            <a:ext cx="8229600" cy="6477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DETTAGLIO RESIDUI 2023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678693"/>
              </p:ext>
            </p:extLst>
          </p:nvPr>
        </p:nvGraphicFramePr>
        <p:xfrm>
          <a:off x="250825" y="1989138"/>
          <a:ext cx="864235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DISPONIBILITA’ LIQUIDE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56528"/>
              </p:ext>
            </p:extLst>
          </p:nvPr>
        </p:nvGraphicFramePr>
        <p:xfrm>
          <a:off x="0" y="2060575"/>
          <a:ext cx="914400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7606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CONTO ECONOMICO</a:t>
            </a:r>
          </a:p>
        </p:txBody>
      </p:sp>
      <p:sp>
        <p:nvSpPr>
          <p:cNvPr id="28677" name="Segnaposto contenuto 7"/>
          <p:cNvSpPr>
            <a:spLocks noGrp="1"/>
          </p:cNvSpPr>
          <p:nvPr>
            <p:ph idx="1"/>
          </p:nvPr>
        </p:nvSpPr>
        <p:spPr>
          <a:xfrm>
            <a:off x="1403350" y="2349500"/>
            <a:ext cx="6553200" cy="2951163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it-IT" alt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Valore della produzione € 444.335,18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it-IT" alt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Costi della produzione € 386.886,99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it-IT" alt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Proventi ed oneri finanziari € -28.123,71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it-IT" alt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Proventi ed oneri straordinari € -1.781,88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it-IT" alt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Imposte dell’esercizio € 11.303,60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it-IT" alt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Avanzo</a:t>
            </a:r>
            <a:r>
              <a:rPr lang="it-IT" alt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economico </a:t>
            </a:r>
            <a:r>
              <a:rPr lang="it-IT" altLang="it-IT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€ 16,239,00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SITUAZIONE AMMINISTRATIVA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639982"/>
              </p:ext>
            </p:extLst>
          </p:nvPr>
        </p:nvGraphicFramePr>
        <p:xfrm>
          <a:off x="322263" y="2066925"/>
          <a:ext cx="8194675" cy="434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SITUAZIONE ULTIMI 4 ANNI</a:t>
            </a:r>
          </a:p>
        </p:txBody>
      </p:sp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314583"/>
              </p:ext>
            </p:extLst>
          </p:nvPr>
        </p:nvGraphicFramePr>
        <p:xfrm>
          <a:off x="250825" y="2060848"/>
          <a:ext cx="8893175" cy="4391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30724" name="Segnaposto contenuto 7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225800"/>
          </a:xfrm>
        </p:spPr>
        <p:txBody>
          <a:bodyPr/>
          <a:lstStyle/>
          <a:p>
            <a:pPr algn="ctr" eaLnBrk="1" hangingPunct="1">
              <a:buFont typeface="Wingdings 3" panose="05040102010807070707" pitchFamily="18" charset="2"/>
              <a:buNone/>
            </a:pPr>
            <a:r>
              <a:rPr lang="it-IT" altLang="it-IT" sz="9600" b="1">
                <a:solidFill>
                  <a:schemeClr val="accent1"/>
                </a:solidFill>
                <a:latin typeface="Elephant" panose="02020904090505020303" pitchFamily="18" charset="0"/>
                <a:cs typeface="Rod" panose="02030509050101010101" pitchFamily="49" charset="-79"/>
              </a:rPr>
              <a:t>FINE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557338"/>
            <a:ext cx="8229600" cy="6477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31749" name="Segnaposto contenuto 7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225800"/>
          </a:xfrm>
        </p:spPr>
        <p:txBody>
          <a:bodyPr/>
          <a:lstStyle/>
          <a:p>
            <a:pPr eaLnBrk="1" hangingPunct="1"/>
            <a:endParaRPr lang="it-IT" altLang="it-IT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496295"/>
              </p:ext>
            </p:extLst>
          </p:nvPr>
        </p:nvGraphicFramePr>
        <p:xfrm>
          <a:off x="455613" y="1912938"/>
          <a:ext cx="8189912" cy="453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39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557338"/>
            <a:ext cx="8229600" cy="6477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>
                <a:effectLst/>
              </a:rPr>
              <a:t>SITUAZIONE AMMINISTRATIVA 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0405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AVANZO DI AMMINISTRAZIONE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302089"/>
              </p:ext>
            </p:extLst>
          </p:nvPr>
        </p:nvGraphicFramePr>
        <p:xfrm>
          <a:off x="322263" y="2065338"/>
          <a:ext cx="8737600" cy="402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207312"/>
              </p:ext>
            </p:extLst>
          </p:nvPr>
        </p:nvGraphicFramePr>
        <p:xfrm>
          <a:off x="247650" y="1912938"/>
          <a:ext cx="8983663" cy="4719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7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57606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TITOLO 1: ENTRATE CORRENTI</a:t>
            </a: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TITOLO 1: ENTRATE CORRENTI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178020"/>
              </p:ext>
            </p:extLst>
          </p:nvPr>
        </p:nvGraphicFramePr>
        <p:xfrm>
          <a:off x="-3175" y="2130425"/>
          <a:ext cx="8856663" cy="471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TITOLO 1: ENTRATE CORRENTI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266562"/>
              </p:ext>
            </p:extLst>
          </p:nvPr>
        </p:nvGraphicFramePr>
        <p:xfrm>
          <a:off x="-3175" y="2130425"/>
          <a:ext cx="8856663" cy="471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760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103806"/>
              </p:ext>
            </p:extLst>
          </p:nvPr>
        </p:nvGraphicFramePr>
        <p:xfrm>
          <a:off x="247650" y="1912938"/>
          <a:ext cx="8983663" cy="4719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7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57606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000" dirty="0"/>
              <a:t>TITOLO 3: PARTITE DI GIRO</a:t>
            </a: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12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data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>
                <a:latin typeface="Arial" panose="020B0604020202020204" pitchFamily="34" charset="0"/>
                <a:cs typeface="Arial" panose="020B0604020202020204" pitchFamily="34" charset="0"/>
              </a:rPr>
              <a:t>A. Navanteri 21 marzo 2024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/>
              <a:t>ENTRATE: GESTIONE COMPETENZA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3929" y="260350"/>
            <a:ext cx="63773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331864"/>
              </p:ext>
            </p:extLst>
          </p:nvPr>
        </p:nvGraphicFramePr>
        <p:xfrm>
          <a:off x="457200" y="2060575"/>
          <a:ext cx="8229600" cy="439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3151</TotalTime>
  <Words>348</Words>
  <Application>Microsoft Office PowerPoint</Application>
  <PresentationFormat>Presentazione su schermo (4:3)</PresentationFormat>
  <Paragraphs>116</Paragraphs>
  <Slides>22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3" baseType="lpstr">
      <vt:lpstr>Arial</vt:lpstr>
      <vt:lpstr>Calibri</vt:lpstr>
      <vt:lpstr>Courier New</vt:lpstr>
      <vt:lpstr>Elephant</vt:lpstr>
      <vt:lpstr>Lucida Sans Unicode</vt:lpstr>
      <vt:lpstr>Rod</vt:lpstr>
      <vt:lpstr>Times New Roman</vt:lpstr>
      <vt:lpstr>Verdana</vt:lpstr>
      <vt:lpstr>Wingdings 2</vt:lpstr>
      <vt:lpstr>Wingdings 3</vt:lpstr>
      <vt:lpstr>Viale</vt:lpstr>
      <vt:lpstr>OPI Varese CONTO CONSUNTIVO 2023 Tesoriere Dott. Alessandro Navanteri Assemblea degli iscritti 21 marzo 2024</vt:lpstr>
      <vt:lpstr>SITUAZIONE AMMINISTRATIVA</vt:lpstr>
      <vt:lpstr>SITUAZIONE AMMINISTRATIVA </vt:lpstr>
      <vt:lpstr>AVANZO DI AMMINISTRAZIONE</vt:lpstr>
      <vt:lpstr>TITOLO 1: ENTRATE CORRENTI</vt:lpstr>
      <vt:lpstr>TITOLO 1: ENTRATE CORRENTI</vt:lpstr>
      <vt:lpstr>TITOLO 1: ENTRATE CORRENTI</vt:lpstr>
      <vt:lpstr>TITOLO 3: PARTITE DI GIRO</vt:lpstr>
      <vt:lpstr>ENTRATE: GESTIONE COMPETENZA</vt:lpstr>
      <vt:lpstr>TITOLO 1: USCITE CORRENTI</vt:lpstr>
      <vt:lpstr>TITOLO 1: USCITE CORRENTI</vt:lpstr>
      <vt:lpstr>TITOLO 1: USCITE CORRENTI</vt:lpstr>
      <vt:lpstr>TITOLO 1: USCITE CORRENTI</vt:lpstr>
      <vt:lpstr>TITOLO II: USCITE IN CONTO CAPITALE</vt:lpstr>
      <vt:lpstr>TITOLO II: USCITE IN CONTO CAPITALE</vt:lpstr>
      <vt:lpstr>USCITE: GESTIONE COMPETENZA</vt:lpstr>
      <vt:lpstr>DETTAGLIO RESIDUI 2023</vt:lpstr>
      <vt:lpstr>DISPONIBILITA’ LIQUIDE</vt:lpstr>
      <vt:lpstr>CONTO ECONOMICO</vt:lpstr>
      <vt:lpstr>SITUAZIONE ULTIMI 4 ANNI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Alfonso Bellomo</cp:lastModifiedBy>
  <cp:revision>355</cp:revision>
  <dcterms:created xsi:type="dcterms:W3CDTF">2013-03-11T18:24:17Z</dcterms:created>
  <dcterms:modified xsi:type="dcterms:W3CDTF">2024-03-16T06:30:00Z</dcterms:modified>
</cp:coreProperties>
</file>