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sto tito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Testo titolo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21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sto tito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Testo titolo</a:t>
            </a:r>
          </a:p>
        </p:txBody>
      </p:sp>
      <p:sp>
        <p:nvSpPr>
          <p:cNvPr id="3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3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sto tito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4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egnaposto testo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sto tito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sto tito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Testo titolo</a:t>
            </a:r>
          </a:p>
        </p:txBody>
      </p:sp>
      <p:sp>
        <p:nvSpPr>
          <p:cNvPr id="73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egnaposto testo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sto tito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Testo titolo</a:t>
            </a:r>
          </a:p>
        </p:txBody>
      </p:sp>
      <p:sp>
        <p:nvSpPr>
          <p:cNvPr id="83" name="Segnaposto immagine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sto tito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Testo titolo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magine 12" descr="Immagine 12"/>
          <p:cNvPicPr>
            <a:picLocks noChangeAspect="1"/>
          </p:cNvPicPr>
          <p:nvPr/>
        </p:nvPicPr>
        <p:blipFill>
          <a:blip r:embed="rId2">
            <a:extLst/>
          </a:blip>
          <a:srcRect l="23221" r="11762"/>
          <a:stretch>
            <a:fillRect/>
          </a:stretch>
        </p:blipFill>
        <p:spPr>
          <a:xfrm>
            <a:off x="0" y="102"/>
            <a:ext cx="12192000" cy="5135358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Rettangolo 1"/>
          <p:cNvSpPr/>
          <p:nvPr/>
        </p:nvSpPr>
        <p:spPr>
          <a:xfrm>
            <a:off x="0" y="5126037"/>
            <a:ext cx="12192000" cy="1731962"/>
          </a:xfrm>
          <a:prstGeom prst="rect">
            <a:avLst/>
          </a:prstGeom>
          <a:solidFill>
            <a:srgbClr val="025B63"/>
          </a:solidFill>
          <a:ln>
            <a:solidFill>
              <a:srgbClr val="4A7EBB"/>
            </a:solidFill>
            <a:miter/>
          </a:ln>
          <a:effectLst>
            <a:outerShdw blurRad="38100" dist="23000" dir="5400000" rotWithShape="0">
              <a:srgbClr val="808080">
                <a:alpha val="34998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CasellaDiTesto 3"/>
          <p:cNvSpPr txBox="1"/>
          <p:nvPr/>
        </p:nvSpPr>
        <p:spPr>
          <a:xfrm>
            <a:off x="1807845" y="5238750"/>
            <a:ext cx="6645910" cy="1437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4400" b="1">
                <a:solidFill>
                  <a:srgbClr val="FF0000"/>
                </a:solidFill>
                <a:latin typeface="HelveticaNeueLT Std Blk Ext"/>
                <a:ea typeface="HelveticaNeueLT Std Blk Ext"/>
                <a:cs typeface="HelveticaNeueLT Std Blk Ext"/>
                <a:sym typeface="HelveticaNeueLT Std Blk Ext"/>
              </a:defRPr>
            </a:pPr>
            <a:r>
              <a:t>ASSEMBLEA ANNUALE</a:t>
            </a:r>
            <a:endParaRPr sz="2800"/>
          </a:p>
          <a:p>
            <a:pPr algn="ctr">
              <a:defRPr sz="4400" b="1">
                <a:solidFill>
                  <a:srgbClr val="FF0000"/>
                </a:solidFill>
                <a:latin typeface="HelveticaNeueLT Std Blk Ext"/>
                <a:ea typeface="HelveticaNeueLT Std Blk Ext"/>
                <a:cs typeface="HelveticaNeueLT Std Blk Ext"/>
                <a:sym typeface="HelveticaNeueLT Std Blk Ext"/>
              </a:defRPr>
            </a:pPr>
            <a:r>
              <a:t>DICEMBRE 2023</a:t>
            </a:r>
          </a:p>
        </p:txBody>
      </p:sp>
      <p:pic>
        <p:nvPicPr>
          <p:cNvPr id="97" name="Immagine 11" descr="Immagine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23438" y="5383212"/>
            <a:ext cx="2155826" cy="1217613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CasellaDiTesto 3"/>
          <p:cNvSpPr txBox="1"/>
          <p:nvPr/>
        </p:nvSpPr>
        <p:spPr>
          <a:xfrm>
            <a:off x="3966845" y="919461"/>
            <a:ext cx="6645910" cy="32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 b="1">
                <a:solidFill>
                  <a:srgbClr val="FF0000"/>
                </a:solidFill>
                <a:latin typeface="HelveticaNeueLT Std Blk Ext"/>
                <a:ea typeface="HelveticaNeueLT Std Blk Ext"/>
                <a:cs typeface="HelveticaNeueLT Std Blk Ext"/>
                <a:sym typeface="HelveticaNeueLT Std Blk Ext"/>
              </a:defRPr>
            </a:pPr>
            <a:r>
              <a:t>RELAZIONE PROGRAMMATICA </a:t>
            </a:r>
            <a:endParaRPr sz="2800"/>
          </a:p>
          <a:p>
            <a:pPr algn="ctr">
              <a:defRPr sz="4400" b="1">
                <a:solidFill>
                  <a:srgbClr val="FF0000"/>
                </a:solidFill>
                <a:latin typeface="HelveticaNeueLT Std Blk Ext"/>
                <a:ea typeface="HelveticaNeueLT Std Blk Ext"/>
                <a:cs typeface="HelveticaNeueLT Std Blk Ext"/>
                <a:sym typeface="HelveticaNeueLT Std Blk Ext"/>
              </a:defRPr>
            </a:pPr>
            <a:endParaRPr sz="2800"/>
          </a:p>
          <a:p>
            <a:pPr algn="ctr">
              <a:defRPr sz="4400" b="1">
                <a:solidFill>
                  <a:srgbClr val="FF0000"/>
                </a:solidFill>
                <a:latin typeface="HelveticaNeueLT Std Blk Ext"/>
                <a:ea typeface="HelveticaNeueLT Std Blk Ext"/>
                <a:cs typeface="HelveticaNeueLT Std Blk Ext"/>
                <a:sym typeface="HelveticaNeueLT Std Blk Ext"/>
              </a:defRPr>
            </a:pPr>
            <a:r>
              <a:t>Aurelio Filippini</a:t>
            </a:r>
            <a:endParaRPr sz="280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olo 1"/>
          <p:cNvSpPr txBox="1">
            <a:spLocks noGrp="1"/>
          </p:cNvSpPr>
          <p:nvPr>
            <p:ph type="title"/>
          </p:nvPr>
        </p:nvSpPr>
        <p:spPr>
          <a:xfrm>
            <a:off x="820737" y="211139"/>
            <a:ext cx="9831389" cy="512763"/>
          </a:xfrm>
          <a:prstGeom prst="rect">
            <a:avLst/>
          </a:prstGeom>
        </p:spPr>
        <p:txBody>
          <a:bodyPr/>
          <a:lstStyle>
            <a:lvl1pPr algn="ctr" defTabSz="704087">
              <a:defRPr sz="3387">
                <a:solidFill>
                  <a:srgbClr val="FF0000"/>
                </a:solidFill>
              </a:defRPr>
            </a:lvl1pPr>
          </a:lstStyle>
          <a:p>
            <a:r>
              <a:t>2024</a:t>
            </a:r>
          </a:p>
        </p:txBody>
      </p:sp>
      <p:sp>
        <p:nvSpPr>
          <p:cNvPr id="101" name="CasellaDiTesto 11"/>
          <p:cNvSpPr txBox="1"/>
          <p:nvPr/>
        </p:nvSpPr>
        <p:spPr>
          <a:xfrm>
            <a:off x="3601720" y="6105525"/>
            <a:ext cx="4028123" cy="54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ANNUALE – VARESE 18 MARZO 2020</a:t>
            </a:r>
          </a:p>
        </p:txBody>
      </p:sp>
      <p:sp>
        <p:nvSpPr>
          <p:cNvPr id="102" name="CasellaDiTesto 3"/>
          <p:cNvSpPr/>
          <p:nvPr/>
        </p:nvSpPr>
        <p:spPr>
          <a:xfrm>
            <a:off x="1508125" y="6053137"/>
            <a:ext cx="9144000" cy="369888"/>
          </a:xfrm>
          <a:prstGeom prst="rect">
            <a:avLst/>
          </a:prstGeom>
          <a:solidFill>
            <a:srgbClr val="045F6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3" name="Immagine 9" descr="Immagine 9"/>
          <p:cNvPicPr>
            <a:picLocks noChangeAspect="1"/>
          </p:cNvPicPr>
          <p:nvPr/>
        </p:nvPicPr>
        <p:blipFill>
          <a:blip r:embed="rId2">
            <a:extLst/>
          </a:blip>
          <a:srcRect r="24528"/>
          <a:stretch>
            <a:fillRect/>
          </a:stretch>
        </p:blipFill>
        <p:spPr>
          <a:xfrm>
            <a:off x="0" y="6053137"/>
            <a:ext cx="2047876" cy="8048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Immagine 10" descr="Immagin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79013" y="5554662"/>
            <a:ext cx="2155826" cy="1216026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asellaDiTesto 11"/>
          <p:cNvSpPr txBox="1"/>
          <p:nvPr/>
        </p:nvSpPr>
        <p:spPr>
          <a:xfrm>
            <a:off x="3157219" y="6083300"/>
            <a:ext cx="5971225" cy="314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 ANNUALE – VARESE </a:t>
            </a:r>
          </a:p>
        </p:txBody>
      </p:sp>
      <p:grpSp>
        <p:nvGrpSpPr>
          <p:cNvPr id="108" name="Segnaposto contenuto 2"/>
          <p:cNvGrpSpPr/>
          <p:nvPr/>
        </p:nvGrpSpPr>
        <p:grpSpPr>
          <a:xfrm>
            <a:off x="404017" y="858837"/>
            <a:ext cx="10664826" cy="4945063"/>
            <a:chOff x="0" y="0"/>
            <a:chExt cx="10664825" cy="4945062"/>
          </a:xfrm>
        </p:grpSpPr>
        <p:sp>
          <p:nvSpPr>
            <p:cNvPr id="106" name="Rettangolo"/>
            <p:cNvSpPr/>
            <p:nvPr/>
          </p:nvSpPr>
          <p:spPr>
            <a:xfrm>
              <a:off x="0" y="0"/>
              <a:ext cx="10664825" cy="4945063"/>
            </a:xfrm>
            <a:prstGeom prst="rect">
              <a:avLst/>
            </a:prstGeom>
            <a:noFill/>
            <a:ln w="952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endParaRPr/>
            </a:p>
          </p:txBody>
        </p:sp>
        <p:sp>
          <p:nvSpPr>
            <p:cNvPr id="107" name="La legge di bilancio: articolo 50, motivazioni e opportunità. Relaziona Emanuele Monti…"/>
            <p:cNvSpPr txBox="1"/>
            <p:nvPr/>
          </p:nvSpPr>
          <p:spPr>
            <a:xfrm>
              <a:off x="50482" y="4762"/>
              <a:ext cx="10563861" cy="43939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rPr dirty="0"/>
                <a:t>La </a:t>
              </a:r>
              <a:r>
                <a:rPr dirty="0" err="1"/>
                <a:t>legge</a:t>
              </a:r>
              <a:r>
                <a:rPr dirty="0"/>
                <a:t> di </a:t>
              </a:r>
              <a:r>
                <a:rPr dirty="0" err="1"/>
                <a:t>bilancio</a:t>
              </a:r>
              <a:r>
                <a:rPr dirty="0"/>
                <a:t>: </a:t>
              </a:r>
              <a:r>
                <a:rPr dirty="0" err="1"/>
                <a:t>articolo</a:t>
              </a:r>
              <a:r>
                <a:rPr dirty="0"/>
                <a:t> 50, </a:t>
              </a:r>
              <a:r>
                <a:rPr dirty="0" err="1"/>
                <a:t>motivazioni</a:t>
              </a:r>
              <a:r>
                <a:rPr dirty="0"/>
                <a:t> e </a:t>
              </a:r>
              <a:r>
                <a:rPr dirty="0" err="1"/>
                <a:t>opportunità</a:t>
              </a:r>
              <a:r>
                <a:rPr dirty="0"/>
                <a:t>. </a:t>
              </a:r>
              <a:r>
                <a:rPr dirty="0" err="1"/>
                <a:t>Relaziona</a:t>
              </a:r>
              <a:r>
                <a:rPr dirty="0"/>
                <a:t> Emanuele Monti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rPr dirty="0"/>
                <a:t>La </a:t>
              </a:r>
              <a:r>
                <a:rPr dirty="0" err="1"/>
                <a:t>convezione</a:t>
              </a:r>
              <a:r>
                <a:rPr dirty="0"/>
                <a:t> sanitaria per </a:t>
              </a:r>
              <a:r>
                <a:rPr dirty="0" err="1"/>
                <a:t>gli</a:t>
              </a:r>
              <a:r>
                <a:rPr dirty="0"/>
                <a:t> </a:t>
              </a:r>
              <a:r>
                <a:rPr dirty="0" err="1"/>
                <a:t>iscritti</a:t>
              </a:r>
              <a:r>
                <a:rPr dirty="0"/>
                <a:t> e </a:t>
              </a:r>
              <a:r>
                <a:rPr dirty="0" err="1"/>
                <a:t>i</a:t>
              </a:r>
              <a:r>
                <a:rPr dirty="0"/>
                <a:t> </a:t>
              </a:r>
              <a:r>
                <a:rPr dirty="0" err="1"/>
                <a:t>famigliari</a:t>
              </a:r>
              <a:r>
                <a:rPr dirty="0"/>
                <a:t>, Marsh 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rPr dirty="0"/>
                <a:t>Il </a:t>
              </a:r>
              <a:r>
                <a:rPr dirty="0" err="1"/>
                <a:t>livello</a:t>
              </a:r>
              <a:r>
                <a:rPr dirty="0"/>
                <a:t> </a:t>
              </a:r>
              <a:r>
                <a:rPr dirty="0" err="1"/>
                <a:t>nazionale</a:t>
              </a:r>
              <a:r>
                <a:rPr dirty="0"/>
                <a:t>: </a:t>
              </a:r>
              <a:r>
                <a:rPr dirty="0" err="1"/>
                <a:t>l’impegno</a:t>
              </a:r>
              <a:r>
                <a:rPr dirty="0"/>
                <a:t> per </a:t>
              </a:r>
              <a:r>
                <a:rPr dirty="0" err="1"/>
                <a:t>il</a:t>
              </a:r>
              <a:r>
                <a:rPr dirty="0"/>
                <a:t> nuovo </a:t>
              </a:r>
              <a:r>
                <a:rPr dirty="0" err="1"/>
                <a:t>contratto</a:t>
              </a:r>
              <a:r>
                <a:rPr dirty="0"/>
                <a:t>; </a:t>
              </a:r>
              <a:r>
                <a:rPr dirty="0" err="1"/>
                <a:t>l’impegno</a:t>
              </a:r>
              <a:r>
                <a:rPr dirty="0"/>
                <a:t> per </a:t>
              </a:r>
              <a:r>
                <a:rPr dirty="0" err="1"/>
                <a:t>l’immagine</a:t>
              </a:r>
              <a:r>
                <a:rPr dirty="0"/>
                <a:t> </a:t>
              </a:r>
              <a:r>
                <a:rPr dirty="0" err="1"/>
                <a:t>della</a:t>
              </a:r>
              <a:r>
                <a:rPr dirty="0"/>
                <a:t> </a:t>
              </a:r>
              <a:r>
                <a:rPr dirty="0" err="1"/>
                <a:t>professione</a:t>
              </a:r>
              <a:r>
                <a:rPr dirty="0"/>
                <a:t>; </a:t>
              </a:r>
              <a:r>
                <a:rPr dirty="0" err="1"/>
                <a:t>l’impegno</a:t>
              </a:r>
              <a:r>
                <a:rPr dirty="0"/>
                <a:t> per le </a:t>
              </a:r>
              <a:r>
                <a:rPr dirty="0" err="1"/>
                <a:t>competenze</a:t>
              </a:r>
              <a:r>
                <a:rPr dirty="0"/>
                <a:t> e le </a:t>
              </a:r>
              <a:r>
                <a:rPr dirty="0" err="1"/>
                <a:t>competenze</a:t>
              </a:r>
              <a:r>
                <a:rPr dirty="0"/>
                <a:t> </a:t>
              </a:r>
              <a:r>
                <a:rPr dirty="0" err="1"/>
                <a:t>avanzate</a:t>
              </a:r>
              <a:r>
                <a:rPr dirty="0"/>
                <a:t> (</a:t>
              </a:r>
              <a:r>
                <a:rPr dirty="0" err="1"/>
                <a:t>percorsi</a:t>
              </a:r>
              <a:r>
                <a:rPr dirty="0"/>
                <a:t> </a:t>
              </a:r>
              <a:r>
                <a:rPr dirty="0" err="1"/>
                <a:t>formativi</a:t>
              </a:r>
              <a:r>
                <a:rPr dirty="0"/>
                <a:t> e lo </a:t>
              </a:r>
              <a:r>
                <a:rPr dirty="0" err="1"/>
                <a:t>sviluppo</a:t>
              </a:r>
              <a:r>
                <a:rPr dirty="0"/>
                <a:t> di </a:t>
              </a:r>
              <a:r>
                <a:rPr dirty="0" err="1"/>
                <a:t>carriera</a:t>
              </a:r>
              <a:r>
                <a:rPr dirty="0"/>
                <a:t>)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rPr dirty="0"/>
                <a:t>Il </a:t>
              </a:r>
              <a:r>
                <a:rPr dirty="0" err="1"/>
                <a:t>percorso</a:t>
              </a:r>
              <a:r>
                <a:rPr dirty="0"/>
                <a:t> </a:t>
              </a:r>
              <a:r>
                <a:rPr dirty="0" err="1"/>
                <a:t>regionale</a:t>
              </a:r>
              <a:r>
                <a:rPr dirty="0"/>
                <a:t>: </a:t>
              </a:r>
              <a:r>
                <a:rPr dirty="0" err="1"/>
                <a:t>tavoli</a:t>
              </a:r>
              <a:r>
                <a:rPr dirty="0"/>
                <a:t> </a:t>
              </a:r>
              <a:r>
                <a:rPr dirty="0" err="1"/>
                <a:t>tecnici</a:t>
              </a:r>
              <a:r>
                <a:rPr dirty="0"/>
                <a:t> di </a:t>
              </a:r>
              <a:r>
                <a:rPr dirty="0" err="1"/>
                <a:t>lavoro</a:t>
              </a:r>
              <a:r>
                <a:rPr dirty="0"/>
                <a:t>: </a:t>
              </a:r>
              <a:r>
                <a:rPr dirty="0" err="1"/>
                <a:t>il</a:t>
              </a:r>
              <a:r>
                <a:rPr dirty="0"/>
                <a:t> </a:t>
              </a:r>
              <a:r>
                <a:rPr dirty="0" err="1"/>
                <a:t>fabbisogno</a:t>
              </a:r>
              <a:r>
                <a:rPr dirty="0"/>
                <a:t> di </a:t>
              </a:r>
              <a:r>
                <a:rPr dirty="0" err="1"/>
                <a:t>professionisti</a:t>
              </a:r>
              <a:r>
                <a:rPr dirty="0"/>
                <a:t>, le </a:t>
              </a:r>
              <a:r>
                <a:rPr dirty="0" err="1"/>
                <a:t>aree</a:t>
              </a:r>
              <a:r>
                <a:rPr dirty="0"/>
                <a:t> di </a:t>
              </a:r>
              <a:r>
                <a:rPr dirty="0" err="1"/>
                <a:t>fabbisogno</a:t>
              </a:r>
              <a:r>
                <a:rPr dirty="0"/>
                <a:t> e le </a:t>
              </a:r>
              <a:r>
                <a:rPr dirty="0" err="1"/>
                <a:t>linee</a:t>
              </a:r>
              <a:r>
                <a:rPr dirty="0"/>
                <a:t> di </a:t>
              </a:r>
              <a:r>
                <a:rPr dirty="0" err="1"/>
                <a:t>indirizzo</a:t>
              </a:r>
              <a:r>
                <a:rPr dirty="0"/>
                <a:t> </a:t>
              </a:r>
              <a:r>
                <a:rPr dirty="0" err="1"/>
                <a:t>sulle</a:t>
              </a:r>
              <a:r>
                <a:rPr dirty="0"/>
                <a:t> </a:t>
              </a:r>
              <a:r>
                <a:rPr dirty="0" err="1"/>
                <a:t>competenze</a:t>
              </a:r>
              <a:r>
                <a:rPr dirty="0"/>
                <a:t> (</a:t>
              </a:r>
              <a:r>
                <a:rPr dirty="0" err="1"/>
                <a:t>selezione</a:t>
              </a:r>
              <a:r>
                <a:rPr dirty="0"/>
                <a:t> del </a:t>
              </a:r>
              <a:r>
                <a:rPr dirty="0" err="1"/>
                <a:t>personale</a:t>
              </a:r>
              <a:r>
                <a:rPr dirty="0"/>
                <a:t> </a:t>
              </a:r>
              <a:r>
                <a:rPr dirty="0" err="1"/>
                <a:t>sulla</a:t>
              </a:r>
              <a:r>
                <a:rPr dirty="0"/>
                <a:t> base </a:t>
              </a:r>
              <a:r>
                <a:rPr dirty="0" err="1"/>
                <a:t>delle</a:t>
              </a:r>
              <a:r>
                <a:rPr dirty="0"/>
                <a:t> co</a:t>
              </a:r>
              <a:r>
                <a:rPr lang="it-IT" dirty="0"/>
                <a:t>m</a:t>
              </a:r>
              <a:r>
                <a:rPr dirty="0" err="1"/>
                <a:t>petenze</a:t>
              </a:r>
              <a:r>
                <a:rPr dirty="0"/>
                <a:t>); la </a:t>
              </a:r>
              <a:r>
                <a:rPr dirty="0" err="1"/>
                <a:t>prescrizione</a:t>
              </a:r>
              <a:r>
                <a:rPr dirty="0"/>
                <a:t> di </a:t>
              </a:r>
              <a:r>
                <a:rPr dirty="0" err="1"/>
                <a:t>presidi</a:t>
              </a:r>
              <a:r>
                <a:rPr dirty="0"/>
                <a:t> </a:t>
              </a:r>
              <a:r>
                <a:rPr dirty="0" err="1"/>
                <a:t>minori</a:t>
              </a:r>
              <a:r>
                <a:rPr dirty="0"/>
                <a:t>;</a:t>
              </a: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olo 1"/>
          <p:cNvSpPr txBox="1">
            <a:spLocks noGrp="1"/>
          </p:cNvSpPr>
          <p:nvPr>
            <p:ph type="title"/>
          </p:nvPr>
        </p:nvSpPr>
        <p:spPr>
          <a:xfrm>
            <a:off x="820737" y="211139"/>
            <a:ext cx="9831389" cy="512763"/>
          </a:xfrm>
          <a:prstGeom prst="rect">
            <a:avLst/>
          </a:prstGeom>
        </p:spPr>
        <p:txBody>
          <a:bodyPr/>
          <a:lstStyle>
            <a:lvl1pPr algn="ctr" defTabSz="704087">
              <a:defRPr sz="3387">
                <a:solidFill>
                  <a:srgbClr val="FF0000"/>
                </a:solidFill>
              </a:defRPr>
            </a:lvl1pPr>
          </a:lstStyle>
          <a:p>
            <a:r>
              <a:t>2024</a:t>
            </a:r>
          </a:p>
        </p:txBody>
      </p:sp>
      <p:sp>
        <p:nvSpPr>
          <p:cNvPr id="111" name="CasellaDiTesto 11"/>
          <p:cNvSpPr txBox="1"/>
          <p:nvPr/>
        </p:nvSpPr>
        <p:spPr>
          <a:xfrm>
            <a:off x="3601720" y="6105525"/>
            <a:ext cx="4028123" cy="54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ANNUALE – VARESE 18 MARZO 2020</a:t>
            </a:r>
          </a:p>
        </p:txBody>
      </p:sp>
      <p:sp>
        <p:nvSpPr>
          <p:cNvPr id="112" name="CasellaDiTesto 3"/>
          <p:cNvSpPr/>
          <p:nvPr/>
        </p:nvSpPr>
        <p:spPr>
          <a:xfrm>
            <a:off x="1508125" y="6053137"/>
            <a:ext cx="9144000" cy="369888"/>
          </a:xfrm>
          <a:prstGeom prst="rect">
            <a:avLst/>
          </a:prstGeom>
          <a:solidFill>
            <a:srgbClr val="045F6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3" name="Immagine 9" descr="Immagine 9"/>
          <p:cNvPicPr>
            <a:picLocks noChangeAspect="1"/>
          </p:cNvPicPr>
          <p:nvPr/>
        </p:nvPicPr>
        <p:blipFill>
          <a:blip r:embed="rId2">
            <a:extLst/>
          </a:blip>
          <a:srcRect r="24528"/>
          <a:stretch>
            <a:fillRect/>
          </a:stretch>
        </p:blipFill>
        <p:spPr>
          <a:xfrm>
            <a:off x="0" y="6053137"/>
            <a:ext cx="2047876" cy="8048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magine 10" descr="Immagin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79013" y="5554662"/>
            <a:ext cx="2155826" cy="1216026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CasellaDiTesto 11"/>
          <p:cNvSpPr txBox="1"/>
          <p:nvPr/>
        </p:nvSpPr>
        <p:spPr>
          <a:xfrm>
            <a:off x="3157219" y="6083300"/>
            <a:ext cx="5971225" cy="314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 ANNUALE – VARESE </a:t>
            </a:r>
          </a:p>
        </p:txBody>
      </p:sp>
      <p:grpSp>
        <p:nvGrpSpPr>
          <p:cNvPr id="118" name="Segnaposto contenuto 2"/>
          <p:cNvGrpSpPr/>
          <p:nvPr/>
        </p:nvGrpSpPr>
        <p:grpSpPr>
          <a:xfrm>
            <a:off x="539750" y="895350"/>
            <a:ext cx="10664825" cy="5715139"/>
            <a:chOff x="0" y="0"/>
            <a:chExt cx="10664825" cy="5715138"/>
          </a:xfrm>
        </p:grpSpPr>
        <p:sp>
          <p:nvSpPr>
            <p:cNvPr id="116" name="Rettangolo"/>
            <p:cNvSpPr/>
            <p:nvPr/>
          </p:nvSpPr>
          <p:spPr>
            <a:xfrm>
              <a:off x="0" y="0"/>
              <a:ext cx="10664825" cy="4810125"/>
            </a:xfrm>
            <a:prstGeom prst="rect">
              <a:avLst/>
            </a:prstGeom>
            <a:noFill/>
            <a:ln w="952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just">
                <a:lnSpc>
                  <a:spcPct val="90000"/>
                </a:lnSpc>
                <a:spcBef>
                  <a:spcPts val="1000"/>
                </a:spcBef>
              </a:pPr>
              <a:endParaRPr/>
            </a:p>
          </p:txBody>
        </p:sp>
        <p:sp>
          <p:nvSpPr>
            <p:cNvPr id="117" name="Il percorso regionale: tavoli tecnici di lavoro: lo sviluppo di carriera; gli infermieri stranieri (decreto bollette) e il percorso di regolarizzazione e valutazione; gli operatori di supporto; il terzo settore e le RSA…"/>
            <p:cNvSpPr txBox="1"/>
            <p:nvPr/>
          </p:nvSpPr>
          <p:spPr>
            <a:xfrm>
              <a:off x="50482" y="4762"/>
              <a:ext cx="10563861" cy="57103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t>Il percorso regionale: tavoli tecnici di lavoro: lo sviluppo di carriera; gli infermieri stranieri (decreto bollette) e il percorso di regolarizzazione e valutazione; gli operatori di supporto; il terzo settore e le RSA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t>...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r>
                <a:t>Il livello provinciale: Comune di Varese: sperimentazione apertura asili nido alle 6.30; sperimentazione infermiere scolastico su richiesta dei genitori; collaborazione con le ASST per i distretti e le Case della Comunità; welfare aziendale (cosa, come e quando), Uneba Varese (e non solo) RSA ; progetti di sviluppo stica sul territorio ( genetic nurse…), borse di studio percorsi post laurea, premi per miglior tesi triennale,, ricerca e linee guida (SNLG cure complementari…)</a:t>
              </a:r>
            </a:p>
            <a:p>
              <a:pPr marL="228600" indent="-228600">
                <a:lnSpc>
                  <a:spcPct val="90000"/>
                </a:lnSpc>
                <a:spcBef>
                  <a:spcPts val="1000"/>
                </a:spcBef>
                <a:buSzPct val="100000"/>
                <a:buFont typeface="Arial"/>
                <a:buChar char="•"/>
                <a:defRPr sz="2800"/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egnaposto contenuto 2"/>
          <p:cNvSpPr txBox="1">
            <a:spLocks noGrp="1"/>
          </p:cNvSpPr>
          <p:nvPr>
            <p:ph type="body" sz="half" idx="1"/>
          </p:nvPr>
        </p:nvSpPr>
        <p:spPr>
          <a:xfrm>
            <a:off x="2795414" y="1237457"/>
            <a:ext cx="6184901" cy="3200401"/>
          </a:xfrm>
          <a:prstGeom prst="rect">
            <a:avLst/>
          </a:prstGeom>
          <a:ln w="57150">
            <a:solidFill>
              <a:srgbClr val="0070C0"/>
            </a:solidFill>
            <a:round/>
          </a:ln>
        </p:spPr>
        <p:txBody>
          <a:bodyPr/>
          <a:lstStyle/>
          <a:p>
            <a:pPr marL="269875" indent="-269875">
              <a:defRPr sz="2000"/>
            </a:pPr>
            <a:endParaRPr/>
          </a:p>
          <a:p>
            <a:pPr marL="0" indent="0" algn="ctr">
              <a:buSzTx/>
              <a:buNone/>
              <a:defRPr sz="4000">
                <a:solidFill>
                  <a:srgbClr val="FF0000"/>
                </a:solidFill>
              </a:defRPr>
            </a:pPr>
            <a:endParaRPr/>
          </a:p>
          <a:p>
            <a:pPr marL="0" indent="0" algn="ctr">
              <a:buSzTx/>
              <a:buNone/>
              <a:defRPr sz="4400">
                <a:solidFill>
                  <a:srgbClr val="FF0000"/>
                </a:solidFill>
              </a:defRPr>
            </a:pPr>
            <a:r>
              <a:t>GRAZIE PER </a:t>
            </a:r>
          </a:p>
          <a:p>
            <a:pPr marL="0" indent="0" algn="ctr">
              <a:buSzTx/>
              <a:buNone/>
              <a:defRPr sz="4400">
                <a:solidFill>
                  <a:srgbClr val="FF0000"/>
                </a:solidFill>
              </a:defRPr>
            </a:pPr>
            <a:r>
              <a:t>L’ATTENZIONE</a:t>
            </a:r>
          </a:p>
        </p:txBody>
      </p:sp>
      <p:sp>
        <p:nvSpPr>
          <p:cNvPr id="121" name="CasellaDiTesto 11"/>
          <p:cNvSpPr txBox="1"/>
          <p:nvPr/>
        </p:nvSpPr>
        <p:spPr>
          <a:xfrm>
            <a:off x="3601720" y="6105525"/>
            <a:ext cx="4028123" cy="54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ANNUALE – VARESE 18 MARZO 2020</a:t>
            </a:r>
          </a:p>
        </p:txBody>
      </p:sp>
      <p:sp>
        <p:nvSpPr>
          <p:cNvPr id="122" name="CasellaDiTesto 3"/>
          <p:cNvSpPr/>
          <p:nvPr/>
        </p:nvSpPr>
        <p:spPr>
          <a:xfrm>
            <a:off x="1508125" y="6053137"/>
            <a:ext cx="9144000" cy="369888"/>
          </a:xfrm>
          <a:prstGeom prst="rect">
            <a:avLst/>
          </a:prstGeom>
          <a:solidFill>
            <a:srgbClr val="045F6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3" name="Immagine 9" descr="Immagine 9"/>
          <p:cNvPicPr>
            <a:picLocks noChangeAspect="1"/>
          </p:cNvPicPr>
          <p:nvPr/>
        </p:nvPicPr>
        <p:blipFill>
          <a:blip r:embed="rId2">
            <a:extLst/>
          </a:blip>
          <a:srcRect r="24528"/>
          <a:stretch>
            <a:fillRect/>
          </a:stretch>
        </p:blipFill>
        <p:spPr>
          <a:xfrm>
            <a:off x="0" y="6053137"/>
            <a:ext cx="2047876" cy="8048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magine 10" descr="Immagin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79013" y="5554662"/>
            <a:ext cx="2155826" cy="1216026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CasellaDiTesto 11"/>
          <p:cNvSpPr txBox="1"/>
          <p:nvPr/>
        </p:nvSpPr>
        <p:spPr>
          <a:xfrm>
            <a:off x="3157219" y="6083300"/>
            <a:ext cx="5971225" cy="314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ASSEMBLEA  ANNUALE – VARESE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HelveticaNeueLT Std Blk Ext</vt:lpstr>
      <vt:lpstr>Tema di Office</vt:lpstr>
      <vt:lpstr>Presentazione standard di PowerPoint</vt:lpstr>
      <vt:lpstr>2024</vt:lpstr>
      <vt:lpstr>2024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amato</dc:creator>
  <cp:lastModifiedBy>carlo amato</cp:lastModifiedBy>
  <cp:revision>1</cp:revision>
  <dcterms:modified xsi:type="dcterms:W3CDTF">2023-12-12T14:24:44Z</dcterms:modified>
</cp:coreProperties>
</file>