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309" r:id="rId3"/>
    <p:sldId id="310" r:id="rId4"/>
    <p:sldId id="311" r:id="rId5"/>
    <p:sldId id="313" r:id="rId6"/>
    <p:sldId id="312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32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6D175D-30C0-1940-8D15-79AEAB97A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7367EB-90E6-BF43-93FB-E4858A7AE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7BDB0F-A730-2E48-9EB0-47E157B1D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CF1AF3-06CB-8D44-BCC4-035585C91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8C9D-9E05-E749-9293-6B74F7B2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29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59FAB8-F1A2-1C42-AFF8-F9E8A4EE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1A5840-AE31-DA44-8075-12A7A8DF1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962411-9C14-3E45-9353-4299D89B1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E4CE95-7991-F140-960E-B7F1D8831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639997-49CC-3341-83FF-85DB2AE3E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972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3D49E00-540E-6449-8000-25508E8719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BCC8E7-59CD-7849-B036-41D2DF334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70A4B0-8216-2047-BFE8-FA9E57888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C1C32C-79F3-6C41-80A2-AE28AA589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475B33-13D4-2844-8E07-B9DE328F7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35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4D2346-69C7-C248-BDD7-9637988FB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8C8168-C8DF-CB47-B4F8-A66E38E41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709A1D-3349-5242-9584-63400B252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200F9A-96C2-8447-98CB-C5C16965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227B1D-78BF-C44A-A26E-5CDAE59F7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90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91E015-4FBF-2848-AF94-E10CD1471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6FC91B-0BBF-C547-9C64-B4153D60F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C92C18-5442-3843-927B-DD43DB656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3075D7-4FD1-684B-80C0-1B1B1EBF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64E4C0-43BF-7148-AF51-852EABB6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32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8AF1AA-23E8-9C47-9C3F-BB5131189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F31BED-EC8B-4A4B-B3B3-1F7C3A5D25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49B82E7-42BA-CB45-992D-2494509A7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853775-2276-6047-A064-A02638EB8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FB879A-A7A0-4B4E-B1FE-8F64175CA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0FE5D4-5EB9-7F44-B70D-32640EAD3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499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63DEBC-8294-6C40-B2D4-F071A67DC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EE264BD-38EC-584C-B039-99579A3F8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D8ECFB-18AD-5642-8BDF-D415AB734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0980AE7-8FAC-5B42-BE63-1F51D12F2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6D0CFB5-B0B8-ED49-ADBB-957D156F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3AD64B5-3E87-E34A-AFD6-621ECD94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0DA6DE9-5CF5-E849-B956-C27B63E7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5839130-99DB-3848-A1C0-825342D3D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4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9A6ED4-0898-7042-AAF8-7E8DA17A8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183188E-398C-654E-9C24-EE63AB898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432597E-FF53-1B43-837E-AF513264F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DC2F15-F91E-2740-A69F-EF70E932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6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E02D9B8-F646-E144-B7B4-A011614A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3C619C8-2731-7A46-8D5D-19D1EC845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4AE024-37BA-8E48-977B-690A606D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63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6AD8B7-AD8B-9745-B19C-B04ABB140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71F59B-3752-8F43-9E33-4E6B0E1CC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E585F2-3869-574F-A467-CA89C3905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6F3A49-C611-D444-87F0-ADC775458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1F8CF91-7B3A-824D-A394-0ADB3D63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6A9ADB-4D40-0447-8C44-7D7EE586B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038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55D10E-13DF-C242-8E05-386E9987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40D8585-2913-7F4F-88D8-427AF5EE4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AF14D8B-3BDE-9C4A-8321-C427B6984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4070CC-8B86-144A-8A9B-C6B9CBA1A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C90873-CD70-DA48-BE46-9D337FB9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8925F49-A368-B346-AE2F-5FC39D5BE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33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882AE47-1DEC-F445-A15F-7040D099E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A4EAFC-F304-FA47-B1BF-9997DC46F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60671E-E373-5D49-8746-7C90797DC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29C0B6-0699-BE41-B6D2-DD66F17EC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471E58-3C51-0A40-AA32-FAC6E9F15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60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Immagine 12">
            <a:extLst>
              <a:ext uri="{FF2B5EF4-FFF2-40B4-BE49-F238E27FC236}">
                <a16:creationId xmlns:a16="http://schemas.microsoft.com/office/drawing/2014/main" id="{A3769AC3-9EF6-7143-AA31-EB5A0EB30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-2" r="11763" b="-2"/>
          <a:stretch>
            <a:fillRect/>
          </a:stretch>
        </p:blipFill>
        <p:spPr bwMode="auto">
          <a:xfrm>
            <a:off x="1524000" y="-9525"/>
            <a:ext cx="9151938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FDDB40ED-3FDA-B243-92A0-EADBA5AA3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149726"/>
            <a:ext cx="9144000" cy="2708275"/>
          </a:xfrm>
          <a:prstGeom prst="rect">
            <a:avLst/>
          </a:prstGeom>
          <a:solidFill>
            <a:srgbClr val="025B63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it-IT" dirty="0">
              <a:solidFill>
                <a:schemeClr val="lt1"/>
              </a:solidFill>
            </a:endParaRPr>
          </a:p>
        </p:txBody>
      </p:sp>
      <p:sp>
        <p:nvSpPr>
          <p:cNvPr id="15364" name="CasellaDiTesto 9">
            <a:extLst>
              <a:ext uri="{FF2B5EF4-FFF2-40B4-BE49-F238E27FC236}">
                <a16:creationId xmlns:a16="http://schemas.microsoft.com/office/drawing/2014/main" id="{72795498-DD0D-AF4E-B2B8-5634F00CF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700" y="1611314"/>
            <a:ext cx="68834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4400" b="1" dirty="0">
                <a:solidFill>
                  <a:srgbClr val="025B63"/>
                </a:solidFill>
                <a:latin typeface="Helvetica Neue Light" panose="02000403000000020004" pitchFamily="2" charset="0"/>
              </a:rPr>
              <a:t>RELAZIONE PREVENTIVA</a:t>
            </a:r>
          </a:p>
          <a:p>
            <a:pPr algn="ctr"/>
            <a:endParaRPr lang="it-IT" altLang="it-IT" dirty="0">
              <a:solidFill>
                <a:srgbClr val="025B63"/>
              </a:solidFill>
              <a:latin typeface="Helvetica Neue Light" panose="02000403000000020004" pitchFamily="2" charset="0"/>
            </a:endParaRPr>
          </a:p>
        </p:txBody>
      </p:sp>
      <p:sp>
        <p:nvSpPr>
          <p:cNvPr id="15365" name="CasellaDiTesto 11">
            <a:extLst>
              <a:ext uri="{FF2B5EF4-FFF2-40B4-BE49-F238E27FC236}">
                <a16:creationId xmlns:a16="http://schemas.microsoft.com/office/drawing/2014/main" id="{2FAFCBF4-568F-DA4C-9F43-E92FFBA7E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9004" y="6161440"/>
            <a:ext cx="57959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endParaRPr lang="it-IT" altLang="it-IT" sz="1600" dirty="0">
              <a:solidFill>
                <a:schemeClr val="bg1"/>
              </a:solidFill>
              <a:latin typeface="Helvetica Neue" panose="02000503000000020004" pitchFamily="2" charset="0"/>
            </a:endParaRPr>
          </a:p>
          <a:p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21 MARZO 2024</a:t>
            </a:r>
          </a:p>
        </p:txBody>
      </p:sp>
      <p:sp>
        <p:nvSpPr>
          <p:cNvPr id="15366" name="CasellaDiTesto 3">
            <a:extLst>
              <a:ext uri="{FF2B5EF4-FFF2-40B4-BE49-F238E27FC236}">
                <a16:creationId xmlns:a16="http://schemas.microsoft.com/office/drawing/2014/main" id="{900DB59D-5353-E14A-A2DE-E787158FB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413" y="3792539"/>
            <a:ext cx="84185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4400" b="1" dirty="0">
                <a:solidFill>
                  <a:srgbClr val="FF0000"/>
                </a:solidFill>
                <a:latin typeface="HelveticaNeueLT Std Blk Ext" pitchFamily="34" charset="0"/>
              </a:rPr>
              <a:t>ASSEMBLEA ANNUALE 2024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827D50A-5C1F-1A46-B5DC-AAC74EA750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7467" y="5531556"/>
            <a:ext cx="2155529" cy="121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7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1C78EE78-C60A-9F42-95DC-FAC9EC30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22238"/>
            <a:ext cx="8229600" cy="1143000"/>
          </a:xfrm>
        </p:spPr>
        <p:txBody>
          <a:bodyPr/>
          <a:lstStyle/>
          <a:p>
            <a:r>
              <a:rPr lang="it-IT" altLang="it-IT" dirty="0"/>
              <a:t>                </a:t>
            </a: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87659AD0-FABF-CB41-BA2C-12723949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76338"/>
            <a:ext cx="9107510" cy="4525962"/>
          </a:xfrm>
        </p:spPr>
        <p:txBody>
          <a:bodyPr/>
          <a:lstStyle/>
          <a:p>
            <a:pPr marL="0" indent="0">
              <a:buNone/>
            </a:pPr>
            <a:r>
              <a:rPr lang="it-IT" altLang="it-IT" sz="3600" b="1" dirty="0">
                <a:solidFill>
                  <a:schemeClr val="tx2">
                    <a:lumMod val="75000"/>
                  </a:schemeClr>
                </a:solidFill>
              </a:rPr>
              <a:t>COMMISSIONE WEB</a:t>
            </a:r>
          </a:p>
          <a:p>
            <a:pPr marL="0" indent="0">
              <a:buNone/>
            </a:pPr>
            <a:endParaRPr lang="it-IT" alt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altLang="it-IT" dirty="0">
                <a:solidFill>
                  <a:schemeClr val="tx2">
                    <a:lumMod val="75000"/>
                  </a:schemeClr>
                </a:solidFill>
              </a:rPr>
              <a:t>REFERENTE: Amato Carlo</a:t>
            </a:r>
          </a:p>
          <a:p>
            <a:pPr marL="0" indent="0">
              <a:buNone/>
            </a:pPr>
            <a:endParaRPr lang="it-IT" alt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altLang="it-IT" dirty="0">
                <a:solidFill>
                  <a:schemeClr val="tx2">
                    <a:lumMod val="75000"/>
                  </a:schemeClr>
                </a:solidFill>
              </a:rPr>
              <a:t>MEMBRI INTERNI: Filippini Aurelio, </a:t>
            </a:r>
            <a:r>
              <a:rPr lang="it-IT" altLang="it-IT" dirty="0" err="1">
                <a:solidFill>
                  <a:schemeClr val="tx2">
                    <a:lumMod val="75000"/>
                  </a:schemeClr>
                </a:solidFill>
              </a:rPr>
              <a:t>Navanteri</a:t>
            </a:r>
            <a:r>
              <a:rPr lang="it-IT" altLang="it-IT" dirty="0">
                <a:solidFill>
                  <a:schemeClr val="tx2">
                    <a:lumMod val="75000"/>
                  </a:schemeClr>
                </a:solidFill>
              </a:rPr>
              <a:t> Alessandro;</a:t>
            </a:r>
          </a:p>
          <a:p>
            <a:pPr marL="0" indent="0">
              <a:buNone/>
            </a:pPr>
            <a:endParaRPr lang="it-IT" alt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altLang="it-IT" dirty="0">
                <a:solidFill>
                  <a:schemeClr val="tx2">
                    <a:lumMod val="75000"/>
                  </a:schemeClr>
                </a:solidFill>
              </a:rPr>
              <a:t>MEMBRI ESTERNI: Nasoni Marco</a:t>
            </a:r>
          </a:p>
          <a:p>
            <a:endParaRPr lang="it-IT" altLang="it-IT" dirty="0"/>
          </a:p>
        </p:txBody>
      </p:sp>
      <p:sp>
        <p:nvSpPr>
          <p:cNvPr id="16387" name="CasellaDiTesto 3">
            <a:extLst>
              <a:ext uri="{FF2B5EF4-FFF2-40B4-BE49-F238E27FC236}">
                <a16:creationId xmlns:a16="http://schemas.microsoft.com/office/drawing/2014/main" id="{6C2859D0-B46F-124B-80AB-14B74F96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53138"/>
            <a:ext cx="9144000" cy="369332"/>
          </a:xfrm>
          <a:prstGeom prst="rect">
            <a:avLst/>
          </a:prstGeom>
          <a:solidFill>
            <a:srgbClr val="045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16389" name="CasellaDiTesto 11">
            <a:extLst>
              <a:ext uri="{FF2B5EF4-FFF2-40B4-BE49-F238E27FC236}">
                <a16:creationId xmlns:a16="http://schemas.microsoft.com/office/drawing/2014/main" id="{31A7A329-32E6-5C4E-9C17-4E078E393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1" y="6148388"/>
            <a:ext cx="4119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ASSEMBLEA ANNUALE</a:t>
            </a:r>
          </a:p>
          <a:p>
            <a:pPr algn="ctr"/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ROMA 26 NOVEMBRE 2016</a:t>
            </a:r>
          </a:p>
        </p:txBody>
      </p:sp>
      <p:pic>
        <p:nvPicPr>
          <p:cNvPr id="16390" name="Immagine 13">
            <a:extLst>
              <a:ext uri="{FF2B5EF4-FFF2-40B4-BE49-F238E27FC236}">
                <a16:creationId xmlns:a16="http://schemas.microsoft.com/office/drawing/2014/main" id="{750206B1-245B-3246-8E77-86A7B81D8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29"/>
          <a:stretch>
            <a:fillRect/>
          </a:stretch>
        </p:blipFill>
        <p:spPr bwMode="auto">
          <a:xfrm>
            <a:off x="1524000" y="6053138"/>
            <a:ext cx="20320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159C878C-8281-134D-87C1-54ECC8D97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3035" y="5554133"/>
            <a:ext cx="2155529" cy="1216907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DBEFCF7-420F-4D48-A871-8EF8CD80FC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5114" y="866220"/>
            <a:ext cx="3203450" cy="235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13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1C78EE78-C60A-9F42-95DC-FAC9EC30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22238"/>
            <a:ext cx="8229600" cy="1143000"/>
          </a:xfrm>
        </p:spPr>
        <p:txBody>
          <a:bodyPr/>
          <a:lstStyle/>
          <a:p>
            <a:r>
              <a:rPr lang="it-IT" altLang="it-IT" dirty="0"/>
              <a:t>                PREVENTIVO 2024</a:t>
            </a: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87659AD0-FABF-CB41-BA2C-12723949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611" y="1176338"/>
            <a:ext cx="10367493" cy="452596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it-IT" i="1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Mantenere costante l’invio delle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newsletters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, aggiornando il database degli indirizzi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email 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degli iscritti che hanno fornito la loro aderenza;</a:t>
            </a:r>
          </a:p>
          <a:p>
            <a:pPr marL="0" lvl="0" indent="0" algn="just">
              <a:buNone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Pubblicare la modulistica fornita dalla commissione ISO degli ambiti legati alla formazione e alla gestione albo e ottimizzare l’archivio digitale ISO.</a:t>
            </a:r>
          </a:p>
          <a:p>
            <a:pPr lvl="0" algn="just">
              <a:buFont typeface="Wingdings" panose="05000000000000000000" pitchFamily="2" charset="2"/>
              <a:buChar char="q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it-IT" altLang="it-IT" dirty="0"/>
          </a:p>
        </p:txBody>
      </p:sp>
      <p:sp>
        <p:nvSpPr>
          <p:cNvPr id="16387" name="CasellaDiTesto 3">
            <a:extLst>
              <a:ext uri="{FF2B5EF4-FFF2-40B4-BE49-F238E27FC236}">
                <a16:creationId xmlns:a16="http://schemas.microsoft.com/office/drawing/2014/main" id="{6C2859D0-B46F-124B-80AB-14B74F96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53138"/>
            <a:ext cx="9144000" cy="369332"/>
          </a:xfrm>
          <a:prstGeom prst="rect">
            <a:avLst/>
          </a:prstGeom>
          <a:solidFill>
            <a:srgbClr val="045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16389" name="CasellaDiTesto 11">
            <a:extLst>
              <a:ext uri="{FF2B5EF4-FFF2-40B4-BE49-F238E27FC236}">
                <a16:creationId xmlns:a16="http://schemas.microsoft.com/office/drawing/2014/main" id="{31A7A329-32E6-5C4E-9C17-4E078E393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1" y="6148388"/>
            <a:ext cx="4119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ASSEMBLEA ANNUALE</a:t>
            </a:r>
          </a:p>
          <a:p>
            <a:pPr algn="ctr"/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ROMA 26 NOVEMBRE 2016</a:t>
            </a:r>
          </a:p>
        </p:txBody>
      </p:sp>
      <p:pic>
        <p:nvPicPr>
          <p:cNvPr id="16390" name="Immagine 13">
            <a:extLst>
              <a:ext uri="{FF2B5EF4-FFF2-40B4-BE49-F238E27FC236}">
                <a16:creationId xmlns:a16="http://schemas.microsoft.com/office/drawing/2014/main" id="{750206B1-245B-3246-8E77-86A7B81D8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29"/>
          <a:stretch>
            <a:fillRect/>
          </a:stretch>
        </p:blipFill>
        <p:spPr bwMode="auto">
          <a:xfrm>
            <a:off x="1524000" y="6053138"/>
            <a:ext cx="20320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159C878C-8281-134D-87C1-54ECC8D97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3035" y="5554133"/>
            <a:ext cx="2155529" cy="121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67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1C78EE78-C60A-9F42-95DC-FAC9EC30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22238"/>
            <a:ext cx="8229600" cy="1143000"/>
          </a:xfrm>
        </p:spPr>
        <p:txBody>
          <a:bodyPr/>
          <a:lstStyle/>
          <a:p>
            <a:r>
              <a:rPr lang="it-IT" altLang="it-IT" dirty="0"/>
              <a:t>                PREVENTIVO 2024</a:t>
            </a: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87659AD0-FABF-CB41-BA2C-12723949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581" y="1176338"/>
            <a:ext cx="10251582" cy="4525962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Supportare la commissione “Il Veliero” sulla pubblicazione del notiziario.</a:t>
            </a:r>
            <a:endParaRPr lang="it-IT" i="1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Clr>
                <a:schemeClr val="accent4"/>
              </a:buClr>
              <a:buSzPct val="90000"/>
              <a:buNone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Mantenere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aggiornata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la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sezione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“AMMINISTRAZIONE TRASPARENTE”.</a:t>
            </a:r>
          </a:p>
          <a:p>
            <a:pPr marL="82296" lvl="0" indent="0" algn="just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Mantenere aggiornate le sezioni del sito e modificare i vari documenti che man mano vengono pubblicati nel rispetto del nuovo Regolamento sulla Privacy. </a:t>
            </a:r>
            <a:endParaRPr lang="it-IT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it-IT" altLang="it-IT" dirty="0"/>
          </a:p>
        </p:txBody>
      </p:sp>
      <p:sp>
        <p:nvSpPr>
          <p:cNvPr id="16387" name="CasellaDiTesto 3">
            <a:extLst>
              <a:ext uri="{FF2B5EF4-FFF2-40B4-BE49-F238E27FC236}">
                <a16:creationId xmlns:a16="http://schemas.microsoft.com/office/drawing/2014/main" id="{6C2859D0-B46F-124B-80AB-14B74F96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53138"/>
            <a:ext cx="9144000" cy="369332"/>
          </a:xfrm>
          <a:prstGeom prst="rect">
            <a:avLst/>
          </a:prstGeom>
          <a:solidFill>
            <a:srgbClr val="045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16389" name="CasellaDiTesto 11">
            <a:extLst>
              <a:ext uri="{FF2B5EF4-FFF2-40B4-BE49-F238E27FC236}">
                <a16:creationId xmlns:a16="http://schemas.microsoft.com/office/drawing/2014/main" id="{31A7A329-32E6-5C4E-9C17-4E078E393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1" y="6148388"/>
            <a:ext cx="4119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ASSEMBLEA ANNUALE</a:t>
            </a:r>
          </a:p>
          <a:p>
            <a:pPr algn="ctr"/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ROMA 26 NOVEMBRE 2016</a:t>
            </a:r>
          </a:p>
        </p:txBody>
      </p:sp>
      <p:pic>
        <p:nvPicPr>
          <p:cNvPr id="16390" name="Immagine 13">
            <a:extLst>
              <a:ext uri="{FF2B5EF4-FFF2-40B4-BE49-F238E27FC236}">
                <a16:creationId xmlns:a16="http://schemas.microsoft.com/office/drawing/2014/main" id="{750206B1-245B-3246-8E77-86A7B81D8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29"/>
          <a:stretch>
            <a:fillRect/>
          </a:stretch>
        </p:blipFill>
        <p:spPr bwMode="auto">
          <a:xfrm>
            <a:off x="1524000" y="6053138"/>
            <a:ext cx="20320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159C878C-8281-134D-87C1-54ECC8D97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3035" y="5554133"/>
            <a:ext cx="2155529" cy="121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3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87659AD0-FABF-CB41-BA2C-12723949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581" y="1176338"/>
            <a:ext cx="10251582" cy="425873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Nel mese di giugno 2023 e successivamente a novembre 2023 è stata effettuata, alla luce della delibera ANAC n. 203/2023, la verifica di monitoraggio sulla completezza dei contenuti pubblicati nel sito istituzionale di OPI Varese nella sezione «Amministrazione Trasparente».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Pubblicazione nella medesima sezione della scheda verifiche al 30 novembre 2023. Tenendo anche conto dei risultati e degli elementi emersi dall’attività di controllo sull’assolvimento degli obblighi di pubblicazione ai sensi dell’art. 43, co. 1, del d.lgs. n. 33/2013;</a:t>
            </a:r>
          </a:p>
          <a:p>
            <a:pPr algn="just"/>
            <a:endParaRPr lang="it-IT" dirty="0"/>
          </a:p>
          <a:p>
            <a:pPr marL="0" indent="0">
              <a:buNone/>
            </a:pPr>
            <a:endParaRPr lang="it-IT" altLang="it-IT" dirty="0"/>
          </a:p>
        </p:txBody>
      </p:sp>
      <p:sp>
        <p:nvSpPr>
          <p:cNvPr id="16387" name="CasellaDiTesto 3">
            <a:extLst>
              <a:ext uri="{FF2B5EF4-FFF2-40B4-BE49-F238E27FC236}">
                <a16:creationId xmlns:a16="http://schemas.microsoft.com/office/drawing/2014/main" id="{6C2859D0-B46F-124B-80AB-14B74F96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53138"/>
            <a:ext cx="9144000" cy="369332"/>
          </a:xfrm>
          <a:prstGeom prst="rect">
            <a:avLst/>
          </a:prstGeom>
          <a:solidFill>
            <a:srgbClr val="045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6389" name="CasellaDiTesto 11">
            <a:extLst>
              <a:ext uri="{FF2B5EF4-FFF2-40B4-BE49-F238E27FC236}">
                <a16:creationId xmlns:a16="http://schemas.microsoft.com/office/drawing/2014/main" id="{31A7A329-32E6-5C4E-9C17-4E078E393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1" y="6148388"/>
            <a:ext cx="4119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MS PGothic" panose="020B0600070205080204" pitchFamily="34" charset="-128"/>
                <a:cs typeface="+mn-cs"/>
              </a:rPr>
              <a:t>ASSEMBLEA ANNUALE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MS PGothic" panose="020B0600070205080204" pitchFamily="34" charset="-128"/>
                <a:cs typeface="+mn-cs"/>
              </a:rPr>
              <a:t>ROMA 26 NOVEMBRE 2016</a:t>
            </a:r>
          </a:p>
        </p:txBody>
      </p:sp>
      <p:pic>
        <p:nvPicPr>
          <p:cNvPr id="16390" name="Immagine 13">
            <a:extLst>
              <a:ext uri="{FF2B5EF4-FFF2-40B4-BE49-F238E27FC236}">
                <a16:creationId xmlns:a16="http://schemas.microsoft.com/office/drawing/2014/main" id="{750206B1-245B-3246-8E77-86A7B81D8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29"/>
          <a:stretch>
            <a:fillRect/>
          </a:stretch>
        </p:blipFill>
        <p:spPr bwMode="auto">
          <a:xfrm>
            <a:off x="1524000" y="6053138"/>
            <a:ext cx="20320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159C878C-8281-134D-87C1-54ECC8D97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3035" y="5554133"/>
            <a:ext cx="2155529" cy="1216907"/>
          </a:xfrm>
          <a:prstGeom prst="rect">
            <a:avLst/>
          </a:prstGeom>
        </p:spPr>
      </p:pic>
      <p:sp>
        <p:nvSpPr>
          <p:cNvPr id="11" name="Titolo 1">
            <a:extLst>
              <a:ext uri="{FF2B5EF4-FFF2-40B4-BE49-F238E27FC236}">
                <a16:creationId xmlns:a16="http://schemas.microsoft.com/office/drawing/2014/main" id="{27C2D10F-51AB-4AD5-9901-D0BEA0FCC95F}"/>
              </a:ext>
            </a:extLst>
          </p:cNvPr>
          <p:cNvSpPr txBox="1">
            <a:spLocks/>
          </p:cNvSpPr>
          <p:nvPr/>
        </p:nvSpPr>
        <p:spPr>
          <a:xfrm>
            <a:off x="785611" y="122238"/>
            <a:ext cx="1036749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CONSUNTIVO RPCT 2023</a:t>
            </a:r>
          </a:p>
        </p:txBody>
      </p:sp>
    </p:spTree>
    <p:extLst>
      <p:ext uri="{BB962C8B-B14F-4D97-AF65-F5344CB8AC3E}">
        <p14:creationId xmlns:p14="http://schemas.microsoft.com/office/powerpoint/2010/main" val="1517887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87659AD0-FABF-CB41-BA2C-12723949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581" y="1176338"/>
            <a:ext cx="10251582" cy="425873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Nel mese di gennaio 2024 è stato redatto il Piano Triennale di Prevenzione della Corruzione e della Trasparenza 2024/2026 e la relazione annuale del responsabile per la prevenzione della corruzione;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Mantenere costantemente aggiornata e conforme alle linee guida emanate dall’ANAC secondo il d.lgs. 97/2016, la sezione ‘’Amministrazione Trasparente’’ del sito web.</a:t>
            </a:r>
          </a:p>
          <a:p>
            <a:pPr algn="just"/>
            <a:endParaRPr lang="it-IT" dirty="0"/>
          </a:p>
          <a:p>
            <a:pPr marL="0" indent="0">
              <a:buNone/>
            </a:pPr>
            <a:endParaRPr lang="it-IT" altLang="it-IT" dirty="0"/>
          </a:p>
        </p:txBody>
      </p:sp>
      <p:sp>
        <p:nvSpPr>
          <p:cNvPr id="16387" name="CasellaDiTesto 3">
            <a:extLst>
              <a:ext uri="{FF2B5EF4-FFF2-40B4-BE49-F238E27FC236}">
                <a16:creationId xmlns:a16="http://schemas.microsoft.com/office/drawing/2014/main" id="{6C2859D0-B46F-124B-80AB-14B74F96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53138"/>
            <a:ext cx="9144000" cy="369332"/>
          </a:xfrm>
          <a:prstGeom prst="rect">
            <a:avLst/>
          </a:prstGeom>
          <a:solidFill>
            <a:srgbClr val="045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6389" name="CasellaDiTesto 11">
            <a:extLst>
              <a:ext uri="{FF2B5EF4-FFF2-40B4-BE49-F238E27FC236}">
                <a16:creationId xmlns:a16="http://schemas.microsoft.com/office/drawing/2014/main" id="{31A7A329-32E6-5C4E-9C17-4E078E393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1" y="6148388"/>
            <a:ext cx="4119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MS PGothic" panose="020B0600070205080204" pitchFamily="34" charset="-128"/>
                <a:cs typeface="+mn-cs"/>
              </a:rPr>
              <a:t>ASSEMBLEA ANNUALE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MS PGothic" panose="020B0600070205080204" pitchFamily="34" charset="-128"/>
                <a:cs typeface="+mn-cs"/>
              </a:rPr>
              <a:t>ROMA 26 NOVEMBRE 2016</a:t>
            </a:r>
          </a:p>
        </p:txBody>
      </p:sp>
      <p:pic>
        <p:nvPicPr>
          <p:cNvPr id="16390" name="Immagine 13">
            <a:extLst>
              <a:ext uri="{FF2B5EF4-FFF2-40B4-BE49-F238E27FC236}">
                <a16:creationId xmlns:a16="http://schemas.microsoft.com/office/drawing/2014/main" id="{750206B1-245B-3246-8E77-86A7B81D8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29"/>
          <a:stretch>
            <a:fillRect/>
          </a:stretch>
        </p:blipFill>
        <p:spPr bwMode="auto">
          <a:xfrm>
            <a:off x="1524000" y="6053138"/>
            <a:ext cx="20320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159C878C-8281-134D-87C1-54ECC8D97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3035" y="5554133"/>
            <a:ext cx="2155529" cy="1216907"/>
          </a:xfrm>
          <a:prstGeom prst="rect">
            <a:avLst/>
          </a:prstGeom>
        </p:spPr>
      </p:pic>
      <p:sp>
        <p:nvSpPr>
          <p:cNvPr id="11" name="Titolo 1">
            <a:extLst>
              <a:ext uri="{FF2B5EF4-FFF2-40B4-BE49-F238E27FC236}">
                <a16:creationId xmlns:a16="http://schemas.microsoft.com/office/drawing/2014/main" id="{27C2D10F-51AB-4AD5-9901-D0BEA0FCC95F}"/>
              </a:ext>
            </a:extLst>
          </p:cNvPr>
          <p:cNvSpPr txBox="1">
            <a:spLocks/>
          </p:cNvSpPr>
          <p:nvPr/>
        </p:nvSpPr>
        <p:spPr>
          <a:xfrm>
            <a:off x="785611" y="122238"/>
            <a:ext cx="1036749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PREVENTIVO RPCT 2024</a:t>
            </a:r>
          </a:p>
        </p:txBody>
      </p:sp>
    </p:spTree>
    <p:extLst>
      <p:ext uri="{BB962C8B-B14F-4D97-AF65-F5344CB8AC3E}">
        <p14:creationId xmlns:p14="http://schemas.microsoft.com/office/powerpoint/2010/main" val="3792716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310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5" baseType="lpstr">
      <vt:lpstr>MS PGothic</vt:lpstr>
      <vt:lpstr>Arial</vt:lpstr>
      <vt:lpstr>Calibri</vt:lpstr>
      <vt:lpstr>Calibri Light</vt:lpstr>
      <vt:lpstr>Helvetica Neue</vt:lpstr>
      <vt:lpstr>Helvetica Neue Light</vt:lpstr>
      <vt:lpstr>HelveticaNeueLT Std Blk Ext</vt:lpstr>
      <vt:lpstr>Wingdings</vt:lpstr>
      <vt:lpstr>Tema di Office</vt:lpstr>
      <vt:lpstr>Presentazione standard di PowerPoint</vt:lpstr>
      <vt:lpstr>                </vt:lpstr>
      <vt:lpstr>                PREVENTIVO 2024</vt:lpstr>
      <vt:lpstr>                PREVENTIVO 2024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aurelio filippini</dc:creator>
  <cp:lastModifiedBy>Amato Carlo</cp:lastModifiedBy>
  <cp:revision>18</cp:revision>
  <dcterms:created xsi:type="dcterms:W3CDTF">2019-02-15T07:07:25Z</dcterms:created>
  <dcterms:modified xsi:type="dcterms:W3CDTF">2024-03-20T20:29:21Z</dcterms:modified>
</cp:coreProperties>
</file>